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4" autoAdjust="0"/>
  </p:normalViewPr>
  <p:slideViewPr>
    <p:cSldViewPr>
      <p:cViewPr>
        <p:scale>
          <a:sx n="75" d="100"/>
          <a:sy n="75" d="100"/>
        </p:scale>
        <p:origin x="-123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31E9D-8528-4F04-B9B5-9E4FB62F97EF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2B06-842B-4B64-B04E-9DCA42471E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0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2B06-842B-4B64-B04E-9DCA42471EB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2B06-842B-4B64-B04E-9DCA42471EB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2B06-842B-4B64-B04E-9DCA42471EB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2B06-842B-4B64-B04E-9DCA42471EB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2B06-842B-4B64-B04E-9DCA42471EB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FD6B-C69F-4E68-B3BA-34064A4C9F69}" type="datetimeFigureOut">
              <a:rPr lang="cs-CZ" smtClean="0"/>
              <a:pPr/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711B-36A2-48E8-AF5D-AEB9C014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046089"/>
          </a:xfrm>
        </p:spPr>
        <p:txBody>
          <a:bodyPr>
            <a:normAutofit/>
          </a:bodyPr>
          <a:lstStyle/>
          <a:p>
            <a:r>
              <a:rPr lang="cs-CZ" b="1" dirty="0" smtClean="0"/>
              <a:t>Reedukace hlasu po parciálních výkonech na hlasivkách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022104"/>
            <a:ext cx="8208912" cy="299918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MUDr. Martin Kučera</a:t>
            </a:r>
          </a:p>
          <a:p>
            <a:r>
              <a:rPr lang="cs-CZ" dirty="0" smtClean="0"/>
              <a:t>ORL – centrum léčby hlasových poruch </a:t>
            </a:r>
          </a:p>
          <a:p>
            <a:r>
              <a:rPr lang="cs-CZ" dirty="0" smtClean="0"/>
              <a:t>V</a:t>
            </a:r>
          </a:p>
          <a:p>
            <a:r>
              <a:rPr lang="cs-CZ" dirty="0" smtClean="0"/>
              <a:t> Rychnově nad Kněžnou</a:t>
            </a:r>
          </a:p>
          <a:p>
            <a:endParaRPr lang="cs-CZ" dirty="0"/>
          </a:p>
          <a:p>
            <a:r>
              <a:rPr lang="cs-CZ" sz="2600" b="1" dirty="0" smtClean="0"/>
              <a:t>www.</a:t>
            </a:r>
            <a:r>
              <a:rPr lang="cs-CZ" sz="2600" b="1" dirty="0" err="1" smtClean="0"/>
              <a:t>hlascentrum.cz</a:t>
            </a:r>
            <a:endParaRPr lang="cs-CZ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Výchozí anatomická a funkční situace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340768"/>
            <a:ext cx="3528392" cy="4525963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Parciální  laryngektomie </a:t>
            </a:r>
          </a:p>
          <a:p>
            <a:pPr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- </a:t>
            </a:r>
            <a:r>
              <a:rPr lang="cs-CZ" sz="2000" dirty="0" err="1" smtClean="0"/>
              <a:t>chordektomie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     - </a:t>
            </a:r>
            <a:r>
              <a:rPr lang="cs-CZ" sz="2000" dirty="0" err="1" smtClean="0"/>
              <a:t>frontolater</a:t>
            </a:r>
            <a:r>
              <a:rPr lang="cs-CZ" sz="2000" dirty="0" smtClean="0"/>
              <a:t>. LE</a:t>
            </a:r>
          </a:p>
          <a:p>
            <a:pPr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- </a:t>
            </a:r>
            <a:r>
              <a:rPr lang="cs-CZ" sz="2000" dirty="0" err="1" smtClean="0"/>
              <a:t>hemilaryngektomie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r>
              <a:rPr lang="cs-CZ" sz="2000" b="1" dirty="0" smtClean="0"/>
              <a:t>Resekce části hlasivky</a:t>
            </a:r>
          </a:p>
          <a:p>
            <a:pPr>
              <a:buNone/>
            </a:pPr>
            <a:endParaRPr lang="cs-CZ" sz="2000" b="1" dirty="0" smtClean="0"/>
          </a:p>
          <a:p>
            <a:r>
              <a:rPr lang="cs-CZ" sz="2000" b="1" dirty="0" smtClean="0"/>
              <a:t>Zákroky rozšiřující hrtan</a:t>
            </a:r>
          </a:p>
          <a:p>
            <a:pPr>
              <a:buNone/>
            </a:pPr>
            <a:endParaRPr lang="cs-CZ" sz="2000" b="1" dirty="0" smtClean="0"/>
          </a:p>
          <a:p>
            <a:r>
              <a:rPr lang="cs-CZ" sz="2000" b="1" i="1" dirty="0" smtClean="0"/>
              <a:t>(Následky aktinoterapie)</a:t>
            </a:r>
          </a:p>
          <a:p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40152" y="2564904"/>
            <a:ext cx="3096344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Insuficience uzávěru </a:t>
            </a:r>
          </a:p>
          <a:p>
            <a:pPr algn="ctr"/>
            <a:r>
              <a:rPr lang="cs-CZ" sz="2000" b="1" dirty="0" smtClean="0"/>
              <a:t>Snížená schopnost kmitat</a:t>
            </a:r>
            <a:endParaRPr lang="cs-CZ" sz="2000" b="1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2987824" y="1412776"/>
            <a:ext cx="432048" cy="3600400"/>
          </a:xfrm>
          <a:prstGeom prst="rightBrace">
            <a:avLst>
              <a:gd name="adj1" fmla="val 8333"/>
              <a:gd name="adj2" fmla="val 4179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lum bright="-10000" contrast="20000"/>
          </a:blip>
          <a:srcRect l="13541" t="8525" r="53708" b="34426"/>
          <a:stretch>
            <a:fillRect/>
          </a:stretch>
        </p:blipFill>
        <p:spPr bwMode="auto">
          <a:xfrm>
            <a:off x="4716016" y="90872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 cstate="print">
            <a:lum bright="-10000"/>
          </a:blip>
          <a:srcRect l="13956" t="9457" r="56422" b="34754"/>
          <a:stretch>
            <a:fillRect/>
          </a:stretch>
        </p:blipFill>
        <p:spPr bwMode="auto">
          <a:xfrm>
            <a:off x="6876256" y="930863"/>
            <a:ext cx="1872208" cy="15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30000"/>
          </a:blip>
          <a:srcRect l="16889" t="7869" r="50122" b="47869"/>
          <a:stretch>
            <a:fillRect/>
          </a:stretch>
        </p:blipFill>
        <p:spPr bwMode="auto">
          <a:xfrm>
            <a:off x="4753356" y="3501008"/>
            <a:ext cx="1906876" cy="14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/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10000"/>
          </a:blip>
          <a:srcRect l="15418" t="13114" r="51068" b="34098"/>
          <a:stretch>
            <a:fillRect/>
          </a:stretch>
        </p:blipFill>
        <p:spPr bwMode="auto">
          <a:xfrm>
            <a:off x="6876256" y="3501008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/>
          <p:nvPr/>
        </p:nvPicPr>
        <p:blipFill>
          <a:blip r:embed="rId7" cstate="print">
            <a:lum contrast="20000"/>
          </a:blip>
          <a:srcRect l="31802" t="15082" r="27665" b="23934"/>
          <a:stretch>
            <a:fillRect/>
          </a:stretch>
        </p:blipFill>
        <p:spPr bwMode="auto">
          <a:xfrm>
            <a:off x="4716016" y="5157192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/>
          <p:nvPr/>
        </p:nvPicPr>
        <p:blipFill>
          <a:blip r:embed="rId8" cstate="print">
            <a:lum contrast="20000"/>
          </a:blip>
          <a:srcRect l="27703" t="16721" r="27480" b="22295"/>
          <a:stretch>
            <a:fillRect/>
          </a:stretch>
        </p:blipFill>
        <p:spPr bwMode="auto">
          <a:xfrm>
            <a:off x="6876256" y="5157192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563888" y="2564904"/>
            <a:ext cx="187220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Ztráta hmoty</a:t>
            </a:r>
          </a:p>
          <a:p>
            <a:pPr algn="ctr"/>
            <a:r>
              <a:rPr lang="cs-CZ" sz="2000" b="1" dirty="0" smtClean="0"/>
              <a:t>Ztráta elasticity</a:t>
            </a:r>
            <a:endParaRPr lang="cs-CZ" sz="2000" b="1" dirty="0"/>
          </a:p>
        </p:txBody>
      </p:sp>
      <p:sp>
        <p:nvSpPr>
          <p:cNvPr id="13" name="Šipka doprava 12"/>
          <p:cNvSpPr/>
          <p:nvPr/>
        </p:nvSpPr>
        <p:spPr>
          <a:xfrm>
            <a:off x="5580112" y="2780928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Cíl reedukace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/>
          </a:bodyPr>
          <a:lstStyle/>
          <a:p>
            <a:r>
              <a:rPr lang="cs-CZ" dirty="0" smtClean="0"/>
              <a:t>Slyšitelný hlas</a:t>
            </a:r>
          </a:p>
          <a:p>
            <a:r>
              <a:rPr lang="cs-CZ" dirty="0" smtClean="0"/>
              <a:t>Hlas tvořený s malou námahou</a:t>
            </a:r>
          </a:p>
          <a:p>
            <a:r>
              <a:rPr lang="cs-CZ" dirty="0" smtClean="0"/>
              <a:t>Hlas společensky přijatelný</a:t>
            </a:r>
          </a:p>
          <a:p>
            <a:pPr>
              <a:buNone/>
            </a:pPr>
            <a:r>
              <a:rPr lang="cs-CZ" dirty="0" smtClean="0"/>
              <a:t>                        </a:t>
            </a:r>
          </a:p>
          <a:p>
            <a:pPr algn="ctr">
              <a:buNone/>
            </a:pPr>
            <a:r>
              <a:rPr lang="cs-CZ" sz="4000" b="1" dirty="0" smtClean="0"/>
              <a:t>Jak dosáhnout cíle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1. Přiblížením pro fonaci použitelných struktur hrtanu</a:t>
            </a:r>
          </a:p>
          <a:p>
            <a:pPr>
              <a:buNone/>
            </a:pPr>
            <a:r>
              <a:rPr lang="cs-CZ" dirty="0" smtClean="0"/>
              <a:t>2. Rozkmitání sliznic použitých struktur hrtanu</a:t>
            </a:r>
          </a:p>
          <a:p>
            <a:pPr>
              <a:buNone/>
            </a:pPr>
            <a:r>
              <a:rPr lang="cs-CZ" dirty="0" smtClean="0"/>
              <a:t>3. Zapojení rezonancí</a:t>
            </a:r>
          </a:p>
          <a:p>
            <a:endParaRPr lang="cs-CZ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3068960"/>
            <a:ext cx="41764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lný tvar 10"/>
          <p:cNvSpPr/>
          <p:nvPr/>
        </p:nvSpPr>
        <p:spPr>
          <a:xfrm>
            <a:off x="251520" y="3573016"/>
            <a:ext cx="967904" cy="1224136"/>
          </a:xfrm>
          <a:custGeom>
            <a:avLst/>
            <a:gdLst>
              <a:gd name="connsiteX0" fmla="*/ 50800 w 563033"/>
              <a:gd name="connsiteY0" fmla="*/ 0 h 812800"/>
              <a:gd name="connsiteX1" fmla="*/ 495300 w 563033"/>
              <a:gd name="connsiteY1" fmla="*/ 139700 h 812800"/>
              <a:gd name="connsiteX2" fmla="*/ 457200 w 563033"/>
              <a:gd name="connsiteY2" fmla="*/ 596900 h 812800"/>
              <a:gd name="connsiteX3" fmla="*/ 0 w 563033"/>
              <a:gd name="connsiteY3" fmla="*/ 812800 h 812800"/>
              <a:gd name="connsiteX4" fmla="*/ 0 w 563033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033" h="812800">
                <a:moveTo>
                  <a:pt x="50800" y="0"/>
                </a:moveTo>
                <a:cubicBezTo>
                  <a:pt x="239183" y="20108"/>
                  <a:pt x="427567" y="40217"/>
                  <a:pt x="495300" y="139700"/>
                </a:cubicBezTo>
                <a:cubicBezTo>
                  <a:pt x="563033" y="239183"/>
                  <a:pt x="539750" y="484717"/>
                  <a:pt x="457200" y="596900"/>
                </a:cubicBezTo>
                <a:cubicBezTo>
                  <a:pt x="374650" y="709083"/>
                  <a:pt x="0" y="812800"/>
                  <a:pt x="0" y="812800"/>
                </a:cubicBezTo>
                <a:lnTo>
                  <a:pt x="0" y="812800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251520" y="3573016"/>
            <a:ext cx="0" cy="28803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olný tvar 16"/>
          <p:cNvSpPr/>
          <p:nvPr/>
        </p:nvSpPr>
        <p:spPr>
          <a:xfrm>
            <a:off x="251520" y="4797152"/>
            <a:ext cx="1656184" cy="1268214"/>
          </a:xfrm>
          <a:custGeom>
            <a:avLst/>
            <a:gdLst>
              <a:gd name="connsiteX0" fmla="*/ 0 w 855133"/>
              <a:gd name="connsiteY0" fmla="*/ 6350 h 577850"/>
              <a:gd name="connsiteX1" fmla="*/ 736600 w 855133"/>
              <a:gd name="connsiteY1" fmla="*/ 44450 h 577850"/>
              <a:gd name="connsiteX2" fmla="*/ 711200 w 855133"/>
              <a:gd name="connsiteY2" fmla="*/ 273050 h 577850"/>
              <a:gd name="connsiteX3" fmla="*/ 0 w 855133"/>
              <a:gd name="connsiteY3" fmla="*/ 577850 h 577850"/>
              <a:gd name="connsiteX4" fmla="*/ 0 w 855133"/>
              <a:gd name="connsiteY4" fmla="*/ 577850 h 577850"/>
              <a:gd name="connsiteX5" fmla="*/ 0 w 855133"/>
              <a:gd name="connsiteY5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133" h="577850">
                <a:moveTo>
                  <a:pt x="0" y="6350"/>
                </a:moveTo>
                <a:cubicBezTo>
                  <a:pt x="309033" y="3175"/>
                  <a:pt x="618067" y="0"/>
                  <a:pt x="736600" y="44450"/>
                </a:cubicBezTo>
                <a:cubicBezTo>
                  <a:pt x="855133" y="88900"/>
                  <a:pt x="833967" y="184150"/>
                  <a:pt x="711200" y="273050"/>
                </a:cubicBezTo>
                <a:cubicBezTo>
                  <a:pt x="588433" y="361950"/>
                  <a:pt x="0" y="577850"/>
                  <a:pt x="0" y="577850"/>
                </a:cubicBezTo>
                <a:lnTo>
                  <a:pt x="0" y="577850"/>
                </a:lnTo>
                <a:lnTo>
                  <a:pt x="0" y="577850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 flipH="1">
            <a:off x="2555776" y="3514576"/>
            <a:ext cx="967904" cy="1282576"/>
          </a:xfrm>
          <a:custGeom>
            <a:avLst/>
            <a:gdLst>
              <a:gd name="connsiteX0" fmla="*/ 50800 w 563033"/>
              <a:gd name="connsiteY0" fmla="*/ 0 h 812800"/>
              <a:gd name="connsiteX1" fmla="*/ 495300 w 563033"/>
              <a:gd name="connsiteY1" fmla="*/ 139700 h 812800"/>
              <a:gd name="connsiteX2" fmla="*/ 457200 w 563033"/>
              <a:gd name="connsiteY2" fmla="*/ 596900 h 812800"/>
              <a:gd name="connsiteX3" fmla="*/ 0 w 563033"/>
              <a:gd name="connsiteY3" fmla="*/ 812800 h 812800"/>
              <a:gd name="connsiteX4" fmla="*/ 0 w 563033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033" h="812800">
                <a:moveTo>
                  <a:pt x="50800" y="0"/>
                </a:moveTo>
                <a:cubicBezTo>
                  <a:pt x="239183" y="20108"/>
                  <a:pt x="427567" y="40217"/>
                  <a:pt x="495300" y="139700"/>
                </a:cubicBezTo>
                <a:cubicBezTo>
                  <a:pt x="563033" y="239183"/>
                  <a:pt x="539750" y="484717"/>
                  <a:pt x="457200" y="596900"/>
                </a:cubicBezTo>
                <a:cubicBezTo>
                  <a:pt x="374650" y="709083"/>
                  <a:pt x="0" y="812800"/>
                  <a:pt x="0" y="812800"/>
                </a:cubicBezTo>
                <a:lnTo>
                  <a:pt x="0" y="812800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 flipH="1">
            <a:off x="1835696" y="4797152"/>
            <a:ext cx="1637184" cy="1268214"/>
          </a:xfrm>
          <a:custGeom>
            <a:avLst/>
            <a:gdLst>
              <a:gd name="connsiteX0" fmla="*/ 0 w 855133"/>
              <a:gd name="connsiteY0" fmla="*/ 6350 h 577850"/>
              <a:gd name="connsiteX1" fmla="*/ 736600 w 855133"/>
              <a:gd name="connsiteY1" fmla="*/ 44450 h 577850"/>
              <a:gd name="connsiteX2" fmla="*/ 711200 w 855133"/>
              <a:gd name="connsiteY2" fmla="*/ 273050 h 577850"/>
              <a:gd name="connsiteX3" fmla="*/ 0 w 855133"/>
              <a:gd name="connsiteY3" fmla="*/ 577850 h 577850"/>
              <a:gd name="connsiteX4" fmla="*/ 0 w 855133"/>
              <a:gd name="connsiteY4" fmla="*/ 577850 h 577850"/>
              <a:gd name="connsiteX5" fmla="*/ 0 w 855133"/>
              <a:gd name="connsiteY5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133" h="577850">
                <a:moveTo>
                  <a:pt x="0" y="6350"/>
                </a:moveTo>
                <a:cubicBezTo>
                  <a:pt x="309033" y="3175"/>
                  <a:pt x="618067" y="0"/>
                  <a:pt x="736600" y="44450"/>
                </a:cubicBezTo>
                <a:cubicBezTo>
                  <a:pt x="855133" y="88900"/>
                  <a:pt x="833967" y="184150"/>
                  <a:pt x="711200" y="273050"/>
                </a:cubicBezTo>
                <a:cubicBezTo>
                  <a:pt x="588433" y="361950"/>
                  <a:pt x="0" y="577850"/>
                  <a:pt x="0" y="577850"/>
                </a:cubicBezTo>
                <a:lnTo>
                  <a:pt x="0" y="577850"/>
                </a:lnTo>
                <a:lnTo>
                  <a:pt x="0" y="577850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3491880" y="3573016"/>
            <a:ext cx="0" cy="28803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Šipka doleva 22"/>
          <p:cNvSpPr/>
          <p:nvPr/>
        </p:nvSpPr>
        <p:spPr>
          <a:xfrm>
            <a:off x="971600" y="4941168"/>
            <a:ext cx="122413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eva 23"/>
          <p:cNvSpPr/>
          <p:nvPr/>
        </p:nvSpPr>
        <p:spPr>
          <a:xfrm rot="1505978">
            <a:off x="1421029" y="4589108"/>
            <a:ext cx="815645" cy="26351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eva 24"/>
          <p:cNvSpPr/>
          <p:nvPr/>
        </p:nvSpPr>
        <p:spPr>
          <a:xfrm>
            <a:off x="1835696" y="3933056"/>
            <a:ext cx="1008112" cy="288032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eva 25"/>
          <p:cNvSpPr/>
          <p:nvPr/>
        </p:nvSpPr>
        <p:spPr>
          <a:xfrm flipH="1">
            <a:off x="899592" y="3933056"/>
            <a:ext cx="936104" cy="288032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51520" y="4797152"/>
            <a:ext cx="488950" cy="1204921"/>
          </a:xfrm>
          <a:custGeom>
            <a:avLst/>
            <a:gdLst>
              <a:gd name="connsiteX0" fmla="*/ 0 w 488950"/>
              <a:gd name="connsiteY0" fmla="*/ 27517 h 1272117"/>
              <a:gd name="connsiteX1" fmla="*/ 419100 w 488950"/>
              <a:gd name="connsiteY1" fmla="*/ 78317 h 1272117"/>
              <a:gd name="connsiteX2" fmla="*/ 419100 w 488950"/>
              <a:gd name="connsiteY2" fmla="*/ 497417 h 1272117"/>
              <a:gd name="connsiteX3" fmla="*/ 25400 w 488950"/>
              <a:gd name="connsiteY3" fmla="*/ 1272117 h 1272117"/>
              <a:gd name="connsiteX4" fmla="*/ 25400 w 488950"/>
              <a:gd name="connsiteY4" fmla="*/ 1272117 h 1272117"/>
              <a:gd name="connsiteX5" fmla="*/ 25400 w 488950"/>
              <a:gd name="connsiteY5" fmla="*/ 1272117 h 12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50" h="1272117">
                <a:moveTo>
                  <a:pt x="0" y="27517"/>
                </a:moveTo>
                <a:cubicBezTo>
                  <a:pt x="174625" y="13758"/>
                  <a:pt x="349250" y="0"/>
                  <a:pt x="419100" y="78317"/>
                </a:cubicBezTo>
                <a:cubicBezTo>
                  <a:pt x="488950" y="156634"/>
                  <a:pt x="484717" y="298450"/>
                  <a:pt x="419100" y="497417"/>
                </a:cubicBezTo>
                <a:cubicBezTo>
                  <a:pt x="353483" y="696384"/>
                  <a:pt x="25400" y="1272117"/>
                  <a:pt x="25400" y="1272117"/>
                </a:cubicBezTo>
                <a:lnTo>
                  <a:pt x="25400" y="1272117"/>
                </a:lnTo>
                <a:lnTo>
                  <a:pt x="25400" y="1272117"/>
                </a:lnTo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Zástupný symbol pro obsah 28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 l="13541" t="8525" r="53708" b="34426"/>
          <a:stretch>
            <a:fillRect/>
          </a:stretch>
        </p:blipFill>
        <p:spPr bwMode="auto">
          <a:xfrm>
            <a:off x="3563888" y="5013176"/>
            <a:ext cx="17279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Šipka doleva 29"/>
          <p:cNvSpPr/>
          <p:nvPr/>
        </p:nvSpPr>
        <p:spPr>
          <a:xfrm rot="1380159" flipH="1">
            <a:off x="780265" y="4267334"/>
            <a:ext cx="676775" cy="2640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Obrázek 30"/>
          <p:cNvPicPr/>
          <p:nvPr/>
        </p:nvPicPr>
        <p:blipFill>
          <a:blip r:embed="rId4" cstate="print">
            <a:lum bright="-10000"/>
          </a:blip>
          <a:srcRect l="13956" t="9457" r="56422" b="34754"/>
          <a:stretch>
            <a:fillRect/>
          </a:stretch>
        </p:blipFill>
        <p:spPr bwMode="auto">
          <a:xfrm>
            <a:off x="5436096" y="5013176"/>
            <a:ext cx="17414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ázek 31"/>
          <p:cNvPicPr/>
          <p:nvPr/>
        </p:nvPicPr>
        <p:blipFill>
          <a:blip r:embed="rId5" cstate="print">
            <a:lum bright="-10000" contrast="10000"/>
          </a:blip>
          <a:srcRect l="13345" t="9181" r="54177" b="33763"/>
          <a:stretch>
            <a:fillRect/>
          </a:stretch>
        </p:blipFill>
        <p:spPr bwMode="auto">
          <a:xfrm>
            <a:off x="7378137" y="5013176"/>
            <a:ext cx="173036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Obrázek 32"/>
          <p:cNvPicPr/>
          <p:nvPr/>
        </p:nvPicPr>
        <p:blipFill>
          <a:blip r:embed="rId6" cstate="print">
            <a:lum contrast="20000"/>
          </a:blip>
          <a:srcRect l="31802" t="15082" r="27665" b="23934"/>
          <a:stretch>
            <a:fillRect/>
          </a:stretch>
        </p:blipFill>
        <p:spPr bwMode="auto">
          <a:xfrm>
            <a:off x="5508104" y="119675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Obrázek 33"/>
          <p:cNvPicPr/>
          <p:nvPr/>
        </p:nvPicPr>
        <p:blipFill>
          <a:blip r:embed="rId7" cstate="print">
            <a:lum contrast="20000"/>
          </a:blip>
          <a:srcRect l="27703" t="16721" r="27480" b="22295"/>
          <a:stretch>
            <a:fillRect/>
          </a:stretch>
        </p:blipFill>
        <p:spPr bwMode="auto">
          <a:xfrm>
            <a:off x="7380312" y="1196752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Obrázek 34"/>
          <p:cNvPicPr/>
          <p:nvPr/>
        </p:nvPicPr>
        <p:blipFill>
          <a:blip r:embed="rId8" cstate="print">
            <a:lum contrast="30000"/>
          </a:blip>
          <a:srcRect l="29925" t="16722" r="27665" b="23908"/>
          <a:stretch>
            <a:fillRect/>
          </a:stretch>
        </p:blipFill>
        <p:spPr bwMode="auto">
          <a:xfrm>
            <a:off x="5364088" y="3212976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ázek 35"/>
          <p:cNvPicPr/>
          <p:nvPr/>
        </p:nvPicPr>
        <p:blipFill>
          <a:blip r:embed="rId9" cstate="print">
            <a:lum contrast="10000"/>
          </a:blip>
          <a:srcRect l="29021" t="15410" r="28034" b="25171"/>
          <a:stretch>
            <a:fillRect/>
          </a:stretch>
        </p:blipFill>
        <p:spPr bwMode="auto">
          <a:xfrm>
            <a:off x="7380312" y="3212976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bdélník 36"/>
          <p:cNvSpPr/>
          <p:nvPr/>
        </p:nvSpPr>
        <p:spPr>
          <a:xfrm>
            <a:off x="-36512" y="116632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 smtClean="0"/>
              <a:t>1. </a:t>
            </a:r>
            <a:r>
              <a:rPr lang="cs-CZ" sz="2400" b="1" u="sng" dirty="0" smtClean="0"/>
              <a:t>Přiblížením použitelných struktur hrtanu</a:t>
            </a:r>
          </a:p>
          <a:p>
            <a:pPr>
              <a:buNone/>
            </a:pPr>
            <a:r>
              <a:rPr lang="cs-CZ" sz="2400" dirty="0" smtClean="0"/>
              <a:t>        - hrtanová hláska H (Ha, He, </a:t>
            </a:r>
            <a:r>
              <a:rPr lang="cs-CZ" sz="2400" dirty="0" err="1" smtClean="0"/>
              <a:t>Hy</a:t>
            </a:r>
            <a:r>
              <a:rPr lang="cs-CZ" sz="2400" dirty="0" smtClean="0"/>
              <a:t>, Ho, </a:t>
            </a:r>
            <a:r>
              <a:rPr lang="cs-CZ" sz="2400" dirty="0" err="1" smtClean="0"/>
              <a:t>Hu</a:t>
            </a:r>
            <a:r>
              <a:rPr lang="cs-CZ" sz="2400" dirty="0" smtClean="0"/>
              <a:t>, slova…)</a:t>
            </a:r>
          </a:p>
          <a:p>
            <a:pPr>
              <a:buNone/>
            </a:pPr>
            <a:r>
              <a:rPr lang="cs-CZ" sz="2400" dirty="0" smtClean="0"/>
              <a:t>        - mechanicky </a:t>
            </a:r>
            <a:r>
              <a:rPr lang="cs-CZ" sz="2400" i="1" dirty="0" smtClean="0"/>
              <a:t>- manuální komprese</a:t>
            </a:r>
          </a:p>
          <a:p>
            <a:pPr>
              <a:buNone/>
            </a:pPr>
            <a:r>
              <a:rPr lang="cs-CZ" sz="2400" i="1" dirty="0" smtClean="0"/>
              <a:t>                                 - otočením hlavy                        </a:t>
            </a:r>
            <a:r>
              <a:rPr lang="cs-CZ" sz="2400" dirty="0" smtClean="0"/>
              <a:t>             </a:t>
            </a:r>
          </a:p>
          <a:p>
            <a:pPr>
              <a:buNone/>
            </a:pPr>
            <a:r>
              <a:rPr lang="cs-CZ" sz="2400" dirty="0" smtClean="0"/>
              <a:t>        - iniciální kašel + fonace na Ha, He….</a:t>
            </a:r>
          </a:p>
          <a:p>
            <a:pPr>
              <a:buNone/>
            </a:pPr>
            <a:r>
              <a:rPr lang="cs-CZ" sz="2400" dirty="0" smtClean="0"/>
              <a:t>        - iniciální fonace v </a:t>
            </a:r>
            <a:r>
              <a:rPr lang="cs-CZ" sz="2400" dirty="0" err="1" smtClean="0"/>
              <a:t>inspiriu</a:t>
            </a:r>
            <a:r>
              <a:rPr lang="cs-CZ" sz="2400" dirty="0" smtClean="0"/>
              <a:t> +Ha, He…</a:t>
            </a:r>
          </a:p>
          <a:p>
            <a:pPr>
              <a:buNone/>
            </a:pPr>
            <a:r>
              <a:rPr lang="cs-CZ" sz="2400" dirty="0" smtClean="0"/>
              <a:t>        - svalové souhyby </a:t>
            </a:r>
            <a:r>
              <a:rPr lang="cs-CZ" sz="2400" i="1" dirty="0" smtClean="0"/>
              <a:t>- flexory…glottis</a:t>
            </a:r>
          </a:p>
          <a:p>
            <a:pPr>
              <a:buNone/>
            </a:pPr>
            <a:r>
              <a:rPr lang="cs-CZ" sz="2400" i="1" dirty="0" smtClean="0"/>
              <a:t>                                        - extenzory…</a:t>
            </a:r>
            <a:r>
              <a:rPr lang="cs-CZ" sz="2400" i="1" dirty="0" err="1" smtClean="0"/>
              <a:t>supraglottis</a:t>
            </a:r>
            <a:endParaRPr lang="cs-CZ" sz="2400" i="1" dirty="0" smtClean="0"/>
          </a:p>
          <a:p>
            <a:pPr>
              <a:buNone/>
            </a:pPr>
            <a:r>
              <a:rPr lang="cs-CZ" sz="2400" dirty="0" smtClean="0"/>
              <a:t> </a:t>
            </a:r>
            <a:r>
              <a:rPr lang="cs-CZ" sz="2400" i="1" dirty="0" smtClean="0"/>
              <a:t>(K udržení znělosti…..hrudní vibrace)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smtClean="0"/>
              <a:t>1. </a:t>
            </a:r>
            <a:r>
              <a:rPr lang="cs-CZ" sz="1600" b="1" u="sng" dirty="0" smtClean="0"/>
              <a:t>Přiblížením použitelných struktur hrtanu</a:t>
            </a:r>
          </a:p>
          <a:p>
            <a:pPr>
              <a:buNone/>
            </a:pPr>
            <a:r>
              <a:rPr lang="cs-CZ" sz="1600" dirty="0" smtClean="0"/>
              <a:t>             - hrtanová hláska H (Ha, He, </a:t>
            </a:r>
            <a:r>
              <a:rPr lang="cs-CZ" sz="1600" dirty="0" err="1" smtClean="0"/>
              <a:t>Hy</a:t>
            </a:r>
            <a:r>
              <a:rPr lang="cs-CZ" sz="1600" dirty="0" smtClean="0"/>
              <a:t>, Ho, </a:t>
            </a:r>
            <a:r>
              <a:rPr lang="cs-CZ" sz="1600" dirty="0" err="1" smtClean="0"/>
              <a:t>Hu</a:t>
            </a:r>
            <a:r>
              <a:rPr lang="cs-CZ" sz="1600" dirty="0" smtClean="0"/>
              <a:t>, slova…)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- mechanicky </a:t>
            </a:r>
            <a:r>
              <a:rPr lang="cs-CZ" sz="1600" i="1" dirty="0" smtClean="0"/>
              <a:t>- manuální komprese</a:t>
            </a:r>
          </a:p>
          <a:p>
            <a:pPr>
              <a:buNone/>
            </a:pPr>
            <a:r>
              <a:rPr lang="cs-CZ" sz="1600" i="1" dirty="0"/>
              <a:t> </a:t>
            </a:r>
            <a:r>
              <a:rPr lang="cs-CZ" sz="1600" i="1" dirty="0" smtClean="0"/>
              <a:t>                                     - otočením hlavy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- iniciální kašel + fonace na Ha, He….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- iniciální fonace v </a:t>
            </a:r>
            <a:r>
              <a:rPr lang="cs-CZ" sz="1600" dirty="0" err="1" smtClean="0"/>
              <a:t>inspiriu</a:t>
            </a:r>
            <a:r>
              <a:rPr lang="cs-CZ" sz="1600" dirty="0" smtClean="0"/>
              <a:t> + fonace na Ha, He…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- svalové souhyby </a:t>
            </a:r>
            <a:r>
              <a:rPr lang="cs-CZ" sz="1600" i="1" dirty="0" smtClean="0"/>
              <a:t>- flexory…..….glottis</a:t>
            </a:r>
          </a:p>
          <a:p>
            <a:pPr>
              <a:buNone/>
            </a:pPr>
            <a:r>
              <a:rPr lang="cs-CZ" sz="1600" i="1" dirty="0"/>
              <a:t> </a:t>
            </a:r>
            <a:r>
              <a:rPr lang="cs-CZ" sz="1600" i="1" dirty="0" smtClean="0"/>
              <a:t>                                            - extenzory….</a:t>
            </a:r>
            <a:r>
              <a:rPr lang="cs-CZ" sz="1600" i="1" dirty="0" err="1" smtClean="0"/>
              <a:t>supraglottis</a:t>
            </a:r>
            <a:endParaRPr lang="cs-CZ" sz="1600" i="1" dirty="0" smtClean="0"/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i="1" dirty="0" smtClean="0"/>
              <a:t>(K udržení znělosti…..hrudní vibrace)</a:t>
            </a:r>
          </a:p>
          <a:p>
            <a:pPr>
              <a:buNone/>
            </a:pPr>
            <a:endParaRPr lang="cs-CZ" sz="1600" i="1" dirty="0" smtClean="0"/>
          </a:p>
          <a:p>
            <a:pPr>
              <a:buNone/>
            </a:pPr>
            <a:r>
              <a:rPr lang="cs-CZ" sz="2400" b="1" dirty="0" smtClean="0"/>
              <a:t>2. </a:t>
            </a:r>
            <a:r>
              <a:rPr lang="cs-CZ" sz="2400" b="1" u="sng" dirty="0" smtClean="0"/>
              <a:t>Rozkmitání sliznic použitých struktur hrtanu</a:t>
            </a:r>
          </a:p>
          <a:p>
            <a:pPr>
              <a:buNone/>
            </a:pPr>
            <a:r>
              <a:rPr lang="cs-CZ" sz="2400" dirty="0" smtClean="0"/>
              <a:t>               - </a:t>
            </a:r>
            <a:r>
              <a:rPr lang="cs-CZ" sz="2400" dirty="0" err="1" smtClean="0"/>
              <a:t>brčková</a:t>
            </a:r>
            <a:r>
              <a:rPr lang="cs-CZ" sz="2400" dirty="0" smtClean="0"/>
              <a:t> metoda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- hrudní vibrace</a:t>
            </a:r>
          </a:p>
          <a:p>
            <a:pPr>
              <a:buNone/>
            </a:pPr>
            <a:r>
              <a:rPr lang="cs-CZ" sz="2400" dirty="0" smtClean="0"/>
              <a:t>(Podmínkou je alespoň nějaký vytvořený zvuk-hlas)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b="1" dirty="0" smtClean="0"/>
              <a:t>3. </a:t>
            </a:r>
            <a:r>
              <a:rPr lang="cs-CZ" sz="2400" b="1" u="sng" dirty="0" smtClean="0"/>
              <a:t>Zapojení rezonancí</a:t>
            </a:r>
          </a:p>
          <a:p>
            <a:pPr>
              <a:buNone/>
            </a:pPr>
            <a:r>
              <a:rPr lang="cs-CZ" sz="2400" dirty="0" smtClean="0"/>
              <a:t>                 - hrudní</a:t>
            </a:r>
          </a:p>
          <a:p>
            <a:pPr>
              <a:buNone/>
            </a:pPr>
            <a:r>
              <a:rPr lang="cs-CZ" sz="2400" dirty="0" smtClean="0"/>
              <a:t>                 - hlavová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2555776" y="6093296"/>
            <a:ext cx="360040" cy="5040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987824" y="606367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propojená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157</TotalTime>
  <Words>288</Words>
  <Application>Microsoft Office PowerPoint</Application>
  <PresentationFormat>Předvádění na obrazovce (4:3)</PresentationFormat>
  <Paragraphs>64</Paragraphs>
  <Slides>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Reedukace hlasu po parciálních výkonech na hlasivkách</vt:lpstr>
      <vt:lpstr>Výchozí anatomická a funkční situace</vt:lpstr>
      <vt:lpstr>Cíl reedukace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NB</dc:creator>
  <cp:lastModifiedBy>NB</cp:lastModifiedBy>
  <cp:revision>5</cp:revision>
  <dcterms:created xsi:type="dcterms:W3CDTF">2013-03-21T15:12:04Z</dcterms:created>
  <dcterms:modified xsi:type="dcterms:W3CDTF">2013-12-07T20:43:55Z</dcterms:modified>
</cp:coreProperties>
</file>