
<file path=[Content_Types].xml><?xml version="1.0" encoding="utf-8"?>
<Types xmlns="http://schemas.openxmlformats.org/package/2006/content-types">
  <Default Extension="png" ContentType="image/png"/>
  <Default Extension="mpg" ContentType="vide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5" r:id="rId2"/>
    <p:sldId id="266" r:id="rId3"/>
    <p:sldId id="268" r:id="rId4"/>
    <p:sldId id="272" r:id="rId5"/>
    <p:sldId id="269" r:id="rId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ABFEB4-91DB-46AD-937E-57250DA0578B}" type="datetimeFigureOut">
              <a:rPr lang="cs-CZ" smtClean="0"/>
              <a:pPr/>
              <a:t>7.12.2013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8DC2D-5878-4D5D-BFE8-1E062403E26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7031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8DC2D-5878-4D5D-BFE8-1E062403E268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C6E25-B13D-495C-B774-CEFBE620025F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C6E25-B13D-495C-B774-CEFBE620025F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8DC2D-5878-4D5D-BFE8-1E062403E268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8DC2D-5878-4D5D-BFE8-1E062403E268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CE7C-996C-47C9-A778-9ED7542DC730}" type="datetimeFigureOut">
              <a:rPr lang="cs-CZ" smtClean="0"/>
              <a:pPr/>
              <a:t>7.12.2013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C811-B00B-441B-AAB3-70B821D17B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CE7C-996C-47C9-A778-9ED7542DC730}" type="datetimeFigureOut">
              <a:rPr lang="cs-CZ" smtClean="0"/>
              <a:pPr/>
              <a:t>7.12.2013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C811-B00B-441B-AAB3-70B821D17B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CE7C-996C-47C9-A778-9ED7542DC730}" type="datetimeFigureOut">
              <a:rPr lang="cs-CZ" smtClean="0"/>
              <a:pPr/>
              <a:t>7.12.2013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C811-B00B-441B-AAB3-70B821D17B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CE7C-996C-47C9-A778-9ED7542DC730}" type="datetimeFigureOut">
              <a:rPr lang="cs-CZ" smtClean="0"/>
              <a:pPr/>
              <a:t>7.12.2013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C811-B00B-441B-AAB3-70B821D17B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CE7C-996C-47C9-A778-9ED7542DC730}" type="datetimeFigureOut">
              <a:rPr lang="cs-CZ" smtClean="0"/>
              <a:pPr/>
              <a:t>7.12.2013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C811-B00B-441B-AAB3-70B821D17B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CE7C-996C-47C9-A778-9ED7542DC730}" type="datetimeFigureOut">
              <a:rPr lang="cs-CZ" smtClean="0"/>
              <a:pPr/>
              <a:t>7.12.2013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C811-B00B-441B-AAB3-70B821D17B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CE7C-996C-47C9-A778-9ED7542DC730}" type="datetimeFigureOut">
              <a:rPr lang="cs-CZ" smtClean="0"/>
              <a:pPr/>
              <a:t>7.12.2013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C811-B00B-441B-AAB3-70B821D17B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CE7C-996C-47C9-A778-9ED7542DC730}" type="datetimeFigureOut">
              <a:rPr lang="cs-CZ" smtClean="0"/>
              <a:pPr/>
              <a:t>7.12.2013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C811-B00B-441B-AAB3-70B821D17B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CE7C-996C-47C9-A778-9ED7542DC730}" type="datetimeFigureOut">
              <a:rPr lang="cs-CZ" smtClean="0"/>
              <a:pPr/>
              <a:t>7.12.2013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C811-B00B-441B-AAB3-70B821D17B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CE7C-996C-47C9-A778-9ED7542DC730}" type="datetimeFigureOut">
              <a:rPr lang="cs-CZ" smtClean="0"/>
              <a:pPr/>
              <a:t>7.12.2013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C811-B00B-441B-AAB3-70B821D17B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CE7C-996C-47C9-A778-9ED7542DC730}" type="datetimeFigureOut">
              <a:rPr lang="cs-CZ" smtClean="0"/>
              <a:pPr/>
              <a:t>7.12.2013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C811-B00B-441B-AAB3-70B821D17B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DCE7C-996C-47C9-A778-9ED7542DC730}" type="datetimeFigureOut">
              <a:rPr lang="cs-CZ" smtClean="0"/>
              <a:pPr/>
              <a:t>7.12.2013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AC811-B00B-441B-AAB3-70B821D17B6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mv"/><Relationship Id="rId7" Type="http://schemas.openxmlformats.org/officeDocument/2006/relationships/image" Target="../media/image1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wmv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pg"/><Relationship Id="rId7" Type="http://schemas.openxmlformats.org/officeDocument/2006/relationships/image" Target="../media/image4.jpe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4.mp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6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video" Target="../media/media4.mpg"/><Relationship Id="rId11" Type="http://schemas.openxmlformats.org/officeDocument/2006/relationships/image" Target="../media/image5.png"/><Relationship Id="rId5" Type="http://schemas.microsoft.com/office/2007/relationships/media" Target="../media/media4.mpg"/><Relationship Id="rId10" Type="http://schemas.openxmlformats.org/officeDocument/2006/relationships/image" Target="../media/image7.png"/><Relationship Id="rId4" Type="http://schemas.openxmlformats.org/officeDocument/2006/relationships/video" Target="../media/media6.wm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836712"/>
            <a:ext cx="8496944" cy="1470025"/>
          </a:xfrm>
        </p:spPr>
        <p:txBody>
          <a:bodyPr>
            <a:normAutofit/>
          </a:bodyPr>
          <a:lstStyle/>
          <a:p>
            <a:r>
              <a:rPr lang="cs-CZ" sz="8800" b="1" dirty="0" smtClean="0"/>
              <a:t>Vyšetření GRBAS</a:t>
            </a:r>
            <a:endParaRPr lang="cs-CZ" sz="88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9552" y="2996952"/>
            <a:ext cx="8352928" cy="3744416"/>
          </a:xfrm>
        </p:spPr>
        <p:txBody>
          <a:bodyPr>
            <a:normAutofit fontScale="70000" lnSpcReduction="20000"/>
          </a:bodyPr>
          <a:lstStyle/>
          <a:p>
            <a:r>
              <a:rPr lang="cs-CZ" sz="4100" b="1" dirty="0" smtClean="0"/>
              <a:t>MUDr. Martin Kučera </a:t>
            </a:r>
            <a:r>
              <a:rPr lang="cs-CZ" sz="4100" dirty="0" smtClean="0"/>
              <a:t>(1)</a:t>
            </a:r>
          </a:p>
          <a:p>
            <a:r>
              <a:rPr lang="cs-CZ" sz="4100" b="1" dirty="0" smtClean="0"/>
              <a:t>RNDr. Marek Frič  </a:t>
            </a:r>
            <a:r>
              <a:rPr lang="cs-CZ" sz="4100" dirty="0" smtClean="0"/>
              <a:t>(2)</a:t>
            </a:r>
          </a:p>
          <a:p>
            <a:endParaRPr lang="cs-CZ" dirty="0" smtClean="0"/>
          </a:p>
          <a:p>
            <a:r>
              <a:rPr lang="cs-CZ" dirty="0" smtClean="0"/>
              <a:t>ORL </a:t>
            </a:r>
            <a:r>
              <a:rPr lang="cs-CZ" dirty="0" err="1" smtClean="0"/>
              <a:t>ambul</a:t>
            </a:r>
            <a:r>
              <a:rPr lang="cs-CZ" dirty="0" smtClean="0"/>
              <a:t>. – centrum léčby hlasových poruch</a:t>
            </a:r>
          </a:p>
          <a:p>
            <a:r>
              <a:rPr lang="cs-CZ" dirty="0" smtClean="0"/>
              <a:t>v Rychnově nad Kněžnou (1)</a:t>
            </a:r>
          </a:p>
          <a:p>
            <a:endParaRPr lang="cs-CZ" dirty="0" smtClean="0"/>
          </a:p>
          <a:p>
            <a:r>
              <a:rPr lang="cs-CZ" dirty="0" smtClean="0"/>
              <a:t>Zvukové studio – HAMU Praha (2)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b="1" dirty="0" smtClean="0"/>
              <a:t>www.</a:t>
            </a:r>
            <a:r>
              <a:rPr lang="cs-CZ" b="1" dirty="0" err="1" smtClean="0"/>
              <a:t>hlascentrum.cz</a:t>
            </a:r>
            <a:endParaRPr lang="cs-CZ" b="1" dirty="0" smtClean="0"/>
          </a:p>
          <a:p>
            <a:endParaRPr lang="cs-CZ" dirty="0" smtClean="0"/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9392"/>
            <a:ext cx="8229600" cy="778098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1"/>
                </a:solidFill>
              </a:rPr>
              <a:t> </a:t>
            </a:r>
            <a:r>
              <a:rPr lang="cs-CZ" b="1" dirty="0" smtClean="0">
                <a:solidFill>
                  <a:schemeClr val="tx1"/>
                </a:solidFill>
              </a:rPr>
              <a:t>R - drsnost-chraplavost</a:t>
            </a:r>
            <a:endParaRPr lang="cs-CZ" sz="3200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6882" y="2276872"/>
            <a:ext cx="832359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chrapl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1916832"/>
            <a:ext cx="304800" cy="3048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23528" y="860519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Podstata drsnosti: nepravidelnosti kmitů hlasivek</a:t>
            </a:r>
          </a:p>
          <a:p>
            <a:r>
              <a:rPr lang="cs-CZ" dirty="0" smtClean="0"/>
              <a:t>                                 ovlivňuje </a:t>
            </a:r>
            <a:r>
              <a:rPr lang="cs-CZ" dirty="0" err="1" smtClean="0"/>
              <a:t>interharmonický</a:t>
            </a:r>
            <a:r>
              <a:rPr lang="cs-CZ" dirty="0" smtClean="0"/>
              <a:t> prostor - rozostření harmonických struktur</a:t>
            </a:r>
          </a:p>
          <a:p>
            <a:r>
              <a:rPr lang="cs-CZ" dirty="0" smtClean="0"/>
              <a:t>                                                                                              - vznik </a:t>
            </a:r>
            <a:r>
              <a:rPr lang="cs-CZ" dirty="0" err="1" smtClean="0"/>
              <a:t>interharmonických</a:t>
            </a:r>
            <a:r>
              <a:rPr lang="cs-CZ" dirty="0" smtClean="0"/>
              <a:t> struktur</a:t>
            </a:r>
          </a:p>
          <a:p>
            <a:r>
              <a:rPr lang="cs-CZ" dirty="0" smtClean="0"/>
              <a:t>                                                                                               </a:t>
            </a:r>
            <a:endParaRPr lang="cs-CZ" dirty="0"/>
          </a:p>
        </p:txBody>
      </p:sp>
      <p:pic>
        <p:nvPicPr>
          <p:cNvPr id="7" name="ZM - ventrikulární hlas matoušek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64041" y="1841376"/>
            <a:ext cx="2028439" cy="1659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2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B - </a:t>
            </a:r>
            <a:r>
              <a:rPr lang="cs-CZ" b="1" dirty="0" err="1" smtClean="0">
                <a:solidFill>
                  <a:schemeClr val="tx1"/>
                </a:solidFill>
              </a:rPr>
              <a:t>dyšnost</a:t>
            </a:r>
            <a:r>
              <a:rPr lang="cs-CZ" b="1" dirty="0" smtClean="0">
                <a:solidFill>
                  <a:schemeClr val="tx1"/>
                </a:solidFill>
              </a:rPr>
              <a:t> (znělost)</a:t>
            </a:r>
            <a:endParaRPr lang="cs-CZ" sz="3200" dirty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133600"/>
            <a:ext cx="86868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1547813" y="2276475"/>
            <a:ext cx="6337300" cy="33845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6149" name="harm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776" y="1772816"/>
            <a:ext cx="304800" cy="30480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899592" y="1342509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Podstata </a:t>
            </a:r>
            <a:r>
              <a:rPr lang="cs-CZ" dirty="0" err="1" smtClean="0"/>
              <a:t>dyšnosti</a:t>
            </a:r>
            <a:r>
              <a:rPr lang="cs-CZ" dirty="0" smtClean="0"/>
              <a:t>: nedostatečný </a:t>
            </a:r>
            <a:r>
              <a:rPr lang="cs-CZ" dirty="0" err="1" smtClean="0"/>
              <a:t>glottický</a:t>
            </a:r>
            <a:r>
              <a:rPr lang="cs-CZ" dirty="0" smtClean="0"/>
              <a:t> uzávěr</a:t>
            </a:r>
          </a:p>
          <a:p>
            <a:r>
              <a:rPr lang="cs-CZ" dirty="0" smtClean="0"/>
              <a:t>                                 ovlivňuje zastoupení harmonický struktur</a:t>
            </a:r>
            <a:endParaRPr lang="cs-CZ" dirty="0"/>
          </a:p>
        </p:txBody>
      </p:sp>
      <p:pic>
        <p:nvPicPr>
          <p:cNvPr id="7" name="T - obrna oboustr.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780246" y="1052736"/>
            <a:ext cx="2112234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5" fill="hold"/>
                                        <p:tgtEl>
                                          <p:spTgt spid="6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49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1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cs-CZ" dirty="0" smtClean="0"/>
              <a:t>G-R-B-</a:t>
            </a:r>
            <a:r>
              <a:rPr lang="cs-CZ" sz="5400" b="1" dirty="0" smtClean="0">
                <a:solidFill>
                  <a:srgbClr val="C00000"/>
                </a:solidFill>
              </a:rPr>
              <a:t>A-S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5688632"/>
          </a:xfrm>
        </p:spPr>
        <p:txBody>
          <a:bodyPr>
            <a:normAutofit fontScale="92500" lnSpcReduction="10000"/>
          </a:bodyPr>
          <a:lstStyle/>
          <a:p>
            <a:r>
              <a:rPr lang="cs-CZ" u="sng" dirty="0" smtClean="0"/>
              <a:t>A – </a:t>
            </a:r>
            <a:r>
              <a:rPr lang="cs-CZ" u="sng" dirty="0" err="1" smtClean="0"/>
              <a:t>astenicita</a:t>
            </a:r>
            <a:r>
              <a:rPr lang="cs-CZ" u="sng" dirty="0" smtClean="0"/>
              <a:t>:</a:t>
            </a:r>
          </a:p>
          <a:p>
            <a:pPr>
              <a:buNone/>
            </a:pPr>
            <a:r>
              <a:rPr lang="cs-CZ" dirty="0" smtClean="0"/>
              <a:t>    Odpovídá malé hlasové síle, nikoliv jen malému svalovému  napětí  (výdech, insuficience uzávěru, kmity, rezonance)</a:t>
            </a:r>
          </a:p>
          <a:p>
            <a:pPr>
              <a:buNone/>
            </a:pPr>
            <a:r>
              <a:rPr lang="cs-CZ" dirty="0" smtClean="0"/>
              <a:t>    </a:t>
            </a:r>
          </a:p>
          <a:p>
            <a:pPr>
              <a:buNone/>
            </a:pPr>
            <a:endParaRPr lang="cs-CZ" u="sng" dirty="0" smtClean="0"/>
          </a:p>
          <a:p>
            <a:endParaRPr lang="cs-CZ" u="sng" dirty="0" smtClean="0"/>
          </a:p>
          <a:p>
            <a:r>
              <a:rPr lang="cs-CZ" u="sng" dirty="0" smtClean="0"/>
              <a:t>S – napětí:</a:t>
            </a:r>
          </a:p>
          <a:p>
            <a:pPr>
              <a:buNone/>
            </a:pPr>
            <a:r>
              <a:rPr lang="cs-CZ" dirty="0" smtClean="0"/>
              <a:t>    Hlas je odrazem použití zvýšeného svalového napětí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       </a:t>
            </a:r>
            <a:r>
              <a:rPr lang="cs-CZ" dirty="0" err="1" smtClean="0"/>
              <a:t>Astenicita</a:t>
            </a:r>
            <a:r>
              <a:rPr lang="cs-CZ" dirty="0" smtClean="0"/>
              <a:t> a napětí nejsou protiklady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K -  psychog. afoni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572000" y="2852936"/>
            <a:ext cx="2180456" cy="1784009"/>
          </a:xfrm>
          <a:prstGeom prst="rect">
            <a:avLst/>
          </a:prstGeom>
        </p:spPr>
      </p:pic>
      <p:pic>
        <p:nvPicPr>
          <p:cNvPr id="5" name="M - Jizevnení  po  DL Reink. edem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6252" y="2852937"/>
            <a:ext cx="2200244" cy="1800200"/>
          </a:xfrm>
          <a:prstGeom prst="rect">
            <a:avLst/>
          </a:prstGeom>
        </p:spPr>
      </p:pic>
      <p:pic>
        <p:nvPicPr>
          <p:cNvPr id="6" name="T - obrna oboustr..mp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387758" y="2852936"/>
            <a:ext cx="2112234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cs-CZ" dirty="0" smtClean="0"/>
              <a:t>Nácvik hodnocení GRBAS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2834" t="6720" r="30311" b="30281"/>
          <a:stretch>
            <a:fillRect/>
          </a:stretch>
        </p:blipFill>
        <p:spPr bwMode="auto">
          <a:xfrm>
            <a:off x="1691680" y="1196752"/>
            <a:ext cx="561662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134</Words>
  <Application>Microsoft Office PowerPoint</Application>
  <PresentationFormat>Předvádění na obrazovce (4:3)</PresentationFormat>
  <Paragraphs>35</Paragraphs>
  <Slides>5</Slides>
  <Notes>5</Notes>
  <HiddenSlides>0</HiddenSlides>
  <MMClips>7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6" baseType="lpstr">
      <vt:lpstr>Motiv sady Office</vt:lpstr>
      <vt:lpstr>Vyšetření GRBAS</vt:lpstr>
      <vt:lpstr> R - drsnost-chraplavost</vt:lpstr>
      <vt:lpstr>B - dyšnost (znělost)</vt:lpstr>
      <vt:lpstr>G-R-B-A-S</vt:lpstr>
      <vt:lpstr>Nácvik hodnocení GRBAS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NB</dc:creator>
  <cp:lastModifiedBy>NB</cp:lastModifiedBy>
  <cp:revision>51</cp:revision>
  <dcterms:created xsi:type="dcterms:W3CDTF">2012-10-27T13:18:51Z</dcterms:created>
  <dcterms:modified xsi:type="dcterms:W3CDTF">2013-12-07T20:39:06Z</dcterms:modified>
</cp:coreProperties>
</file>