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9" r:id="rId4"/>
    <p:sldId id="261" r:id="rId5"/>
    <p:sldId id="263" r:id="rId6"/>
    <p:sldId id="272" r:id="rId7"/>
    <p:sldId id="273" r:id="rId8"/>
    <p:sldId id="274" r:id="rId9"/>
    <p:sldId id="275" r:id="rId10"/>
    <p:sldId id="276" r:id="rId11"/>
    <p:sldId id="262" r:id="rId12"/>
    <p:sldId id="264" r:id="rId13"/>
    <p:sldId id="265" r:id="rId14"/>
    <p:sldId id="266" r:id="rId15"/>
    <p:sldId id="267" r:id="rId16"/>
    <p:sldId id="268" r:id="rId17"/>
    <p:sldId id="270" r:id="rId18"/>
    <p:sldId id="271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356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094BAB-01C0-48FD-ABC3-ACAE23DCCA92}" type="datetimeFigureOut">
              <a:rPr lang="cs-CZ" smtClean="0"/>
              <a:pPr/>
              <a:t>6.12.2013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02F0EB-4F8E-49EB-8CA6-6C0B214F4D6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6491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2F0EB-4F8E-49EB-8CA6-6C0B214F4D6D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2F0EB-4F8E-49EB-8CA6-6C0B214F4D6D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2F0EB-4F8E-49EB-8CA6-6C0B214F4D6D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2F0EB-4F8E-49EB-8CA6-6C0B214F4D6D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2F0EB-4F8E-49EB-8CA6-6C0B214F4D6D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2F0EB-4F8E-49EB-8CA6-6C0B214F4D6D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2F0EB-4F8E-49EB-8CA6-6C0B214F4D6D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2F0EB-4F8E-49EB-8CA6-6C0B214F4D6D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2F0EB-4F8E-49EB-8CA6-6C0B214F4D6D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2F0EB-4F8E-49EB-8CA6-6C0B214F4D6D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2F0EB-4F8E-49EB-8CA6-6C0B214F4D6D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EF49-3177-41A8-8EA7-A886AF57F7A6}" type="datetimeFigureOut">
              <a:rPr lang="cs-CZ" smtClean="0"/>
              <a:pPr/>
              <a:t>6.12.2013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4857B-249D-428C-BFB3-B9761A33439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EF49-3177-41A8-8EA7-A886AF57F7A6}" type="datetimeFigureOut">
              <a:rPr lang="cs-CZ" smtClean="0"/>
              <a:pPr/>
              <a:t>6.12.2013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4857B-249D-428C-BFB3-B9761A33439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EF49-3177-41A8-8EA7-A886AF57F7A6}" type="datetimeFigureOut">
              <a:rPr lang="cs-CZ" smtClean="0"/>
              <a:pPr/>
              <a:t>6.12.2013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4857B-249D-428C-BFB3-B9761A33439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EF49-3177-41A8-8EA7-A886AF57F7A6}" type="datetimeFigureOut">
              <a:rPr lang="cs-CZ" smtClean="0"/>
              <a:pPr/>
              <a:t>6.12.2013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4857B-249D-428C-BFB3-B9761A33439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EF49-3177-41A8-8EA7-A886AF57F7A6}" type="datetimeFigureOut">
              <a:rPr lang="cs-CZ" smtClean="0"/>
              <a:pPr/>
              <a:t>6.12.2013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4857B-249D-428C-BFB3-B9761A33439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EF49-3177-41A8-8EA7-A886AF57F7A6}" type="datetimeFigureOut">
              <a:rPr lang="cs-CZ" smtClean="0"/>
              <a:pPr/>
              <a:t>6.12.2013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4857B-249D-428C-BFB3-B9761A33439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EF49-3177-41A8-8EA7-A886AF57F7A6}" type="datetimeFigureOut">
              <a:rPr lang="cs-CZ" smtClean="0"/>
              <a:pPr/>
              <a:t>6.12.2013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4857B-249D-428C-BFB3-B9761A33439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EF49-3177-41A8-8EA7-A886AF57F7A6}" type="datetimeFigureOut">
              <a:rPr lang="cs-CZ" smtClean="0"/>
              <a:pPr/>
              <a:t>6.12.2013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4857B-249D-428C-BFB3-B9761A33439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EF49-3177-41A8-8EA7-A886AF57F7A6}" type="datetimeFigureOut">
              <a:rPr lang="cs-CZ" smtClean="0"/>
              <a:pPr/>
              <a:t>6.12.2013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4857B-249D-428C-BFB3-B9761A33439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EF49-3177-41A8-8EA7-A886AF57F7A6}" type="datetimeFigureOut">
              <a:rPr lang="cs-CZ" smtClean="0"/>
              <a:pPr/>
              <a:t>6.12.2013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4857B-249D-428C-BFB3-B9761A33439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EF49-3177-41A8-8EA7-A886AF57F7A6}" type="datetimeFigureOut">
              <a:rPr lang="cs-CZ" smtClean="0"/>
              <a:pPr/>
              <a:t>6.12.2013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4857B-249D-428C-BFB3-B9761A33439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2EF49-3177-41A8-8EA7-A886AF57F7A6}" type="datetimeFigureOut">
              <a:rPr lang="cs-CZ" smtClean="0"/>
              <a:pPr/>
              <a:t>6.12.2013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4857B-249D-428C-BFB3-B9761A33439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13" Type="http://schemas.openxmlformats.org/officeDocument/2006/relationships/image" Target="../media/image8.png"/><Relationship Id="rId3" Type="http://schemas.microsoft.com/office/2007/relationships/media" Target="../media/media2.wma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7.jpe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audio" Target="../media/media3.wma"/><Relationship Id="rId11" Type="http://schemas.openxmlformats.org/officeDocument/2006/relationships/image" Target="../media/image6.jpeg"/><Relationship Id="rId5" Type="http://schemas.microsoft.com/office/2007/relationships/media" Target="../media/media3.wma"/><Relationship Id="rId10" Type="http://schemas.openxmlformats.org/officeDocument/2006/relationships/image" Target="../media/image5.jpeg"/><Relationship Id="rId4" Type="http://schemas.openxmlformats.org/officeDocument/2006/relationships/audio" Target="../media/media2.wma"/><Relationship Id="rId9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microsoft.com/office/2007/relationships/hdphoto" Target="../media/hdphoto4.wdp"/><Relationship Id="rId5" Type="http://schemas.openxmlformats.org/officeDocument/2006/relationships/image" Target="../media/image13.jpeg"/><Relationship Id="rId10" Type="http://schemas.openxmlformats.org/officeDocument/2006/relationships/image" Target="../media/image16.jpeg"/><Relationship Id="rId4" Type="http://schemas.openxmlformats.org/officeDocument/2006/relationships/image" Target="../media/image12.jpeg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13" Type="http://schemas.openxmlformats.org/officeDocument/2006/relationships/image" Target="../media/image7.jpeg"/><Relationship Id="rId3" Type="http://schemas.microsoft.com/office/2007/relationships/media" Target="../media/media2.wma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6.jpe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audio" Target="../media/media3.wma"/><Relationship Id="rId11" Type="http://schemas.openxmlformats.org/officeDocument/2006/relationships/image" Target="../media/image5.jpeg"/><Relationship Id="rId5" Type="http://schemas.microsoft.com/office/2007/relationships/media" Target="../media/media3.wma"/><Relationship Id="rId10" Type="http://schemas.openxmlformats.org/officeDocument/2006/relationships/image" Target="../media/image4.jpeg"/><Relationship Id="rId4" Type="http://schemas.openxmlformats.org/officeDocument/2006/relationships/audio" Target="../media/media2.wma"/><Relationship Id="rId9" Type="http://schemas.openxmlformats.org/officeDocument/2006/relationships/image" Target="../media/image3.jpeg"/><Relationship Id="rId1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8.pn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8.png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8352928" cy="2664296"/>
          </a:xfrm>
        </p:spPr>
        <p:txBody>
          <a:bodyPr>
            <a:normAutofit/>
          </a:bodyPr>
          <a:lstStyle/>
          <a:p>
            <a:r>
              <a:rPr lang="cs-CZ" b="1" dirty="0" smtClean="0"/>
              <a:t>Vývojové  poruchy řeči u dětí,</a:t>
            </a:r>
            <a:br>
              <a:rPr lang="cs-CZ" b="1" dirty="0" smtClean="0"/>
            </a:br>
            <a:r>
              <a:rPr lang="cs-CZ" b="1" dirty="0" smtClean="0"/>
              <a:t>diferenciální diagnostika prvního kontaktu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MUDr. Martin Kučera</a:t>
            </a:r>
          </a:p>
          <a:p>
            <a:r>
              <a:rPr lang="cs-CZ" dirty="0" smtClean="0"/>
              <a:t>Mgr. Kateřina </a:t>
            </a:r>
            <a:r>
              <a:rPr lang="cs-CZ" dirty="0" err="1" smtClean="0"/>
              <a:t>Fritzlová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cs-CZ" dirty="0" smtClean="0"/>
              <a:t>Řeč a kresba</a:t>
            </a:r>
            <a:endParaRPr lang="cs-CZ" dirty="0"/>
          </a:p>
        </p:txBody>
      </p:sp>
      <p:pic>
        <p:nvPicPr>
          <p:cNvPr id="4" name="Picture 2" descr="C:\Users\NB\Desktop\OVŘ R.n.K\obrázky OVŘ\Scan_20131007_09501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075" y="3001588"/>
            <a:ext cx="2595168" cy="366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NB\Desktop\OVŘ R.n.K\obrázky OVŘ\Scan_20131007_095019_001.jpg"/>
          <p:cNvPicPr>
            <a:picLocks noGrp="1" noChangeAspect="1" noChangeArrowheads="1"/>
          </p:cNvPicPr>
          <p:nvPr>
            <p:ph idx="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92696"/>
            <a:ext cx="2575213" cy="364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NB\Desktop\OVŘ R.n.K\obrázky OVŘ\Scan_20131007_095019_00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42336" y="146497"/>
            <a:ext cx="2294612" cy="324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NB\Desktop\OVŘ R.n.K\obrázky OVŘ\Scan_20131007_095019_004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1363" y="3958992"/>
            <a:ext cx="2186509" cy="3090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NB\Desktop\OVŘ R.n.K\skenování0004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2228044" cy="311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dyslalie zesílená +3dB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611016" y="963960"/>
            <a:ext cx="393576" cy="393576"/>
          </a:xfrm>
          <a:prstGeom prst="rect">
            <a:avLst/>
          </a:prstGeom>
        </p:spPr>
      </p:pic>
      <p:pic>
        <p:nvPicPr>
          <p:cNvPr id="9" name="dysartrie zesíl +10 dB.wm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627784" y="3124200"/>
            <a:ext cx="376808" cy="376808"/>
          </a:xfrm>
          <a:prstGeom prst="rect">
            <a:avLst/>
          </a:prstGeom>
        </p:spPr>
      </p:pic>
      <p:pic>
        <p:nvPicPr>
          <p:cNvPr id="10" name="dysfazie +5 dB.wma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611016" y="1972072"/>
            <a:ext cx="448816" cy="448816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3341731" y="4581128"/>
            <a:ext cx="3030469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u="sng" dirty="0" smtClean="0"/>
              <a:t>Mentální retardace</a:t>
            </a:r>
          </a:p>
          <a:p>
            <a:endParaRPr lang="cs-CZ" u="sng" dirty="0"/>
          </a:p>
          <a:p>
            <a:r>
              <a:rPr lang="cs-CZ" dirty="0" smtClean="0"/>
              <a:t>Kresba:  postižení především obsahové stránky, kresba odpovídá mentálnímu věku</a:t>
            </a:r>
          </a:p>
          <a:p>
            <a:r>
              <a:rPr lang="cs-CZ" dirty="0" smtClean="0"/>
              <a:t>(dívka 11 let)</a:t>
            </a:r>
            <a:endParaRPr lang="cs-CZ" dirty="0"/>
          </a:p>
        </p:txBody>
      </p:sp>
      <p:sp>
        <p:nvSpPr>
          <p:cNvPr id="12" name="Šipka doprava 11"/>
          <p:cNvSpPr/>
          <p:nvPr/>
        </p:nvSpPr>
        <p:spPr>
          <a:xfrm>
            <a:off x="6228184" y="4941168"/>
            <a:ext cx="654205" cy="43204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565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73585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275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92453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730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536" y="476672"/>
            <a:ext cx="1296144" cy="369332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dyslalie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95536" y="1259468"/>
            <a:ext cx="1296144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 err="1" smtClean="0"/>
              <a:t>dysfatiské</a:t>
            </a:r>
            <a:r>
              <a:rPr lang="cs-CZ" dirty="0" smtClean="0"/>
              <a:t> poruchy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95536" y="2276872"/>
            <a:ext cx="1296144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mentální retardace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395536" y="3356992"/>
            <a:ext cx="1296144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sluchová vada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395536" y="4366845"/>
            <a:ext cx="1296144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psychické poruchy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395536" y="5445224"/>
            <a:ext cx="1296144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Jiná </a:t>
            </a:r>
            <a:r>
              <a:rPr lang="cs-CZ" dirty="0" err="1" smtClean="0"/>
              <a:t>neurol</a:t>
            </a:r>
            <a:r>
              <a:rPr lang="cs-CZ" dirty="0" smtClean="0"/>
              <a:t>. postižení</a:t>
            </a:r>
            <a:endParaRPr lang="cs-CZ" dirty="0"/>
          </a:p>
        </p:txBody>
      </p:sp>
      <p:sp>
        <p:nvSpPr>
          <p:cNvPr id="14" name="Obdélník 13"/>
          <p:cNvSpPr/>
          <p:nvPr/>
        </p:nvSpPr>
        <p:spPr>
          <a:xfrm>
            <a:off x="1979712" y="205472"/>
            <a:ext cx="716428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cs-CZ" sz="1600" b="1" u="sng" dirty="0" smtClean="0"/>
              <a:t>RA</a:t>
            </a:r>
          </a:p>
          <a:p>
            <a:r>
              <a:rPr lang="cs-CZ" sz="1600" dirty="0" smtClean="0"/>
              <a:t>Výskyt podobných poruch</a:t>
            </a:r>
          </a:p>
          <a:p>
            <a:r>
              <a:rPr lang="cs-CZ" sz="1600" b="1" dirty="0" smtClean="0">
                <a:solidFill>
                  <a:srgbClr val="FF0000"/>
                </a:solidFill>
              </a:rPr>
              <a:t>Intelekt rodičů, sociální prostředí a stimulace, vztahy</a:t>
            </a:r>
          </a:p>
          <a:p>
            <a:pPr>
              <a:buNone/>
            </a:pPr>
            <a:r>
              <a:rPr lang="cs-CZ" sz="1600" b="1" u="sng" dirty="0" smtClean="0"/>
              <a:t>OA</a:t>
            </a:r>
          </a:p>
          <a:p>
            <a:r>
              <a:rPr lang="cs-CZ" sz="1600" dirty="0" smtClean="0"/>
              <a:t>Okolnosti porodu</a:t>
            </a:r>
          </a:p>
          <a:p>
            <a:r>
              <a:rPr lang="cs-CZ" sz="1600" dirty="0" smtClean="0"/>
              <a:t>Vývoj do 1 roku - opoždění – vše  X  izolovaně</a:t>
            </a:r>
          </a:p>
          <a:p>
            <a:pPr>
              <a:buNone/>
            </a:pPr>
            <a:r>
              <a:rPr lang="cs-CZ" sz="1600" dirty="0" smtClean="0"/>
              <a:t>                                    -  vynechání   X  přeskakování stádií</a:t>
            </a:r>
          </a:p>
          <a:p>
            <a:r>
              <a:rPr lang="cs-CZ" sz="1600" dirty="0" smtClean="0"/>
              <a:t>Prví zvuky v prvních </a:t>
            </a:r>
            <a:r>
              <a:rPr lang="cs-CZ" sz="1600" dirty="0" err="1" smtClean="0"/>
              <a:t>týdenech</a:t>
            </a:r>
            <a:r>
              <a:rPr lang="cs-CZ" sz="1600" dirty="0" smtClean="0"/>
              <a:t> – rozvoj, zástava produkce</a:t>
            </a:r>
          </a:p>
          <a:p>
            <a:r>
              <a:rPr lang="cs-CZ" sz="1600" dirty="0" smtClean="0"/>
              <a:t>Známky </a:t>
            </a:r>
            <a:r>
              <a:rPr lang="cs-CZ" sz="1600" dirty="0" err="1" smtClean="0"/>
              <a:t>neurol</a:t>
            </a:r>
            <a:r>
              <a:rPr lang="cs-CZ" sz="1600" dirty="0" smtClean="0"/>
              <a:t>.  postižení  -  (křeče, </a:t>
            </a:r>
            <a:r>
              <a:rPr lang="cs-CZ" sz="1600" dirty="0" err="1" smtClean="0"/>
              <a:t>zakoukávání</a:t>
            </a:r>
            <a:r>
              <a:rPr lang="cs-CZ" sz="1600" dirty="0" smtClean="0"/>
              <a:t>, spánek, hybnost,…)</a:t>
            </a:r>
          </a:p>
          <a:p>
            <a:pPr>
              <a:buNone/>
            </a:pPr>
            <a:r>
              <a:rPr lang="cs-CZ" sz="1600" b="1" u="sng" dirty="0" smtClean="0"/>
              <a:t>Řeč</a:t>
            </a:r>
          </a:p>
          <a:p>
            <a:r>
              <a:rPr lang="cs-CZ" sz="1600" dirty="0" smtClean="0"/>
              <a:t>První slova  a další vývoj - opožděně  X vůbec  X   přerušení  X regrese</a:t>
            </a:r>
          </a:p>
          <a:p>
            <a:r>
              <a:rPr lang="cs-CZ" sz="1600" dirty="0" smtClean="0"/>
              <a:t>Slovní zásoba - aktivní   X   pasivní</a:t>
            </a:r>
          </a:p>
          <a:p>
            <a:r>
              <a:rPr lang="cs-CZ" sz="1600" b="1" dirty="0" smtClean="0"/>
              <a:t>Postižení  struktur řeči</a:t>
            </a:r>
            <a:r>
              <a:rPr lang="cs-CZ" sz="1600" dirty="0" smtClean="0"/>
              <a:t> – </a:t>
            </a:r>
            <a:r>
              <a:rPr lang="cs-CZ" sz="1600" b="1" dirty="0" smtClean="0">
                <a:solidFill>
                  <a:srgbClr val="FF0000"/>
                </a:solidFill>
              </a:rPr>
              <a:t>výslovnost</a:t>
            </a:r>
            <a:r>
              <a:rPr lang="cs-CZ" sz="1600" dirty="0" smtClean="0"/>
              <a:t>, melodika, rytmus, gramatika, syntax, obsah</a:t>
            </a:r>
          </a:p>
          <a:p>
            <a:r>
              <a:rPr lang="cs-CZ" sz="1600" b="1" dirty="0" smtClean="0">
                <a:solidFill>
                  <a:srgbClr val="FF0000"/>
                </a:solidFill>
              </a:rPr>
              <a:t>Hybnost mluvide</a:t>
            </a:r>
            <a:r>
              <a:rPr lang="cs-CZ" sz="1600" dirty="0" smtClean="0">
                <a:solidFill>
                  <a:srgbClr val="FF0000"/>
                </a:solidFill>
              </a:rPr>
              <a:t>l</a:t>
            </a:r>
            <a:r>
              <a:rPr lang="cs-CZ" sz="1600" dirty="0" smtClean="0"/>
              <a:t> – </a:t>
            </a:r>
            <a:r>
              <a:rPr lang="cs-CZ" sz="1600" b="1" dirty="0" smtClean="0">
                <a:solidFill>
                  <a:srgbClr val="FF0000"/>
                </a:solidFill>
              </a:rPr>
              <a:t>neobratnost</a:t>
            </a:r>
            <a:r>
              <a:rPr lang="cs-CZ" sz="1600" dirty="0" smtClean="0"/>
              <a:t>  X  známky </a:t>
            </a:r>
            <a:r>
              <a:rPr lang="cs-CZ" sz="1600" dirty="0" err="1" smtClean="0"/>
              <a:t>neurol</a:t>
            </a:r>
            <a:r>
              <a:rPr lang="cs-CZ" sz="1600" dirty="0" smtClean="0"/>
              <a:t>. postižení (patro, jazyk…)</a:t>
            </a:r>
          </a:p>
          <a:p>
            <a:pPr>
              <a:buNone/>
            </a:pPr>
            <a:r>
              <a:rPr lang="cs-CZ" sz="1600" b="1" u="sng" dirty="0" smtClean="0"/>
              <a:t>Ostatní dovednosti</a:t>
            </a:r>
          </a:p>
          <a:p>
            <a:r>
              <a:rPr lang="cs-CZ" sz="1600" dirty="0" smtClean="0"/>
              <a:t>Pleny, nočník, sebeobsluha</a:t>
            </a:r>
          </a:p>
          <a:p>
            <a:r>
              <a:rPr lang="cs-CZ" sz="1600" dirty="0" smtClean="0"/>
              <a:t>Kresba  - přítomnost </a:t>
            </a:r>
            <a:r>
              <a:rPr lang="cs-CZ" sz="1600" dirty="0" err="1" smtClean="0"/>
              <a:t>organicity</a:t>
            </a:r>
            <a:endParaRPr lang="cs-CZ" sz="1600" dirty="0" smtClean="0"/>
          </a:p>
          <a:p>
            <a:pPr>
              <a:buNone/>
            </a:pPr>
            <a:r>
              <a:rPr lang="cs-CZ" sz="1600" b="1" u="sng" dirty="0" smtClean="0"/>
              <a:t>Psychologické aspekty</a:t>
            </a:r>
          </a:p>
          <a:p>
            <a:r>
              <a:rPr lang="cs-CZ" sz="1600" dirty="0" smtClean="0"/>
              <a:t>Použití „Já“</a:t>
            </a:r>
          </a:p>
          <a:p>
            <a:r>
              <a:rPr lang="cs-CZ" sz="1600" dirty="0"/>
              <a:t>Hra </a:t>
            </a:r>
            <a:r>
              <a:rPr lang="cs-CZ" sz="1600" dirty="0" smtClean="0"/>
              <a:t>– funkční, struktura</a:t>
            </a:r>
            <a:r>
              <a:rPr lang="cs-CZ" sz="1600" dirty="0"/>
              <a:t>, napodobování, </a:t>
            </a:r>
            <a:r>
              <a:rPr lang="cs-CZ" sz="1600" dirty="0" smtClean="0"/>
              <a:t>pravidla</a:t>
            </a:r>
          </a:p>
          <a:p>
            <a:r>
              <a:rPr lang="cs-CZ" sz="1600" dirty="0" smtClean="0"/>
              <a:t>Sociální komunikace - </a:t>
            </a:r>
            <a:r>
              <a:rPr lang="cs-CZ" sz="1600" dirty="0" err="1" smtClean="0"/>
              <a:t>kontaktnost</a:t>
            </a:r>
            <a:r>
              <a:rPr lang="cs-CZ" sz="1600" dirty="0" smtClean="0"/>
              <a:t>, vnímání autority, chápání emocí</a:t>
            </a:r>
          </a:p>
          <a:p>
            <a:pPr>
              <a:buNone/>
            </a:pPr>
            <a:r>
              <a:rPr lang="cs-CZ" sz="1600" b="1" u="sng" dirty="0" smtClean="0"/>
              <a:t>Sluch</a:t>
            </a:r>
          </a:p>
          <a:p>
            <a:r>
              <a:rPr lang="cs-CZ" sz="1600" dirty="0" smtClean="0"/>
              <a:t>Reakce na zvuky ( otáčení za zvukem, rámus, tiché oslovení, „Co?“….)</a:t>
            </a:r>
          </a:p>
        </p:txBody>
      </p:sp>
      <p:pic>
        <p:nvPicPr>
          <p:cNvPr id="10" name="Picture 2" descr="C:\Users\NB\Desktop\OVŘ R.n.K\skenování0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75577"/>
            <a:ext cx="1472108" cy="205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536" y="476672"/>
            <a:ext cx="1296144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dyslalie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95536" y="1259468"/>
            <a:ext cx="1296144" cy="646331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 err="1" smtClean="0"/>
              <a:t>dysfatiské</a:t>
            </a:r>
            <a:r>
              <a:rPr lang="cs-CZ" dirty="0" smtClean="0"/>
              <a:t> poruchy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95536" y="2276872"/>
            <a:ext cx="1296144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mentální retardace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395536" y="3356992"/>
            <a:ext cx="1296144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sluchová vada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395536" y="4366845"/>
            <a:ext cx="1296144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psychické poruchy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395536" y="5445224"/>
            <a:ext cx="1296144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Jiná </a:t>
            </a:r>
            <a:r>
              <a:rPr lang="cs-CZ" dirty="0" err="1" smtClean="0"/>
              <a:t>neurol</a:t>
            </a:r>
            <a:r>
              <a:rPr lang="cs-CZ" dirty="0" smtClean="0"/>
              <a:t>. postižení</a:t>
            </a:r>
            <a:endParaRPr lang="cs-CZ" dirty="0"/>
          </a:p>
        </p:txBody>
      </p:sp>
      <p:sp>
        <p:nvSpPr>
          <p:cNvPr id="14" name="Obdélník 13"/>
          <p:cNvSpPr/>
          <p:nvPr/>
        </p:nvSpPr>
        <p:spPr>
          <a:xfrm>
            <a:off x="1979712" y="481890"/>
            <a:ext cx="716428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cs-CZ" sz="1600" b="1" i="1" u="sng" dirty="0" smtClean="0"/>
              <a:t>RA</a:t>
            </a:r>
          </a:p>
          <a:p>
            <a:r>
              <a:rPr lang="cs-CZ" sz="1600" b="1" dirty="0" smtClean="0">
                <a:solidFill>
                  <a:srgbClr val="FF0000"/>
                </a:solidFill>
              </a:rPr>
              <a:t>Výskyt podobných poruch</a:t>
            </a:r>
          </a:p>
          <a:p>
            <a:r>
              <a:rPr lang="cs-CZ" sz="1600" dirty="0" smtClean="0"/>
              <a:t>Intelekt rodičů, sociální prostředí a stimulace, vztahy</a:t>
            </a:r>
          </a:p>
          <a:p>
            <a:pPr>
              <a:buNone/>
            </a:pPr>
            <a:r>
              <a:rPr lang="cs-CZ" sz="1600" b="1" i="1" u="sng" dirty="0" smtClean="0"/>
              <a:t>OA</a:t>
            </a:r>
          </a:p>
          <a:p>
            <a:r>
              <a:rPr lang="cs-CZ" sz="1600" b="1" dirty="0" smtClean="0">
                <a:solidFill>
                  <a:srgbClr val="FF0000"/>
                </a:solidFill>
              </a:rPr>
              <a:t>Okolnosti porodu</a:t>
            </a:r>
          </a:p>
          <a:p>
            <a:r>
              <a:rPr lang="cs-CZ" sz="1600" dirty="0" smtClean="0">
                <a:solidFill>
                  <a:srgbClr val="FF0000"/>
                </a:solidFill>
              </a:rPr>
              <a:t>Vývoj do 1 roku</a:t>
            </a:r>
            <a:r>
              <a:rPr lang="cs-CZ" sz="1600" dirty="0" smtClean="0"/>
              <a:t> - opoždění – vše  X  </a:t>
            </a:r>
            <a:r>
              <a:rPr lang="cs-CZ" sz="1600" b="1" dirty="0" smtClean="0">
                <a:solidFill>
                  <a:srgbClr val="FF0000"/>
                </a:solidFill>
              </a:rPr>
              <a:t>izolovaně</a:t>
            </a:r>
          </a:p>
          <a:p>
            <a:pPr>
              <a:buNone/>
            </a:pPr>
            <a:r>
              <a:rPr lang="cs-CZ" sz="1600" b="1" dirty="0" smtClean="0">
                <a:solidFill>
                  <a:srgbClr val="FF0000"/>
                </a:solidFill>
              </a:rPr>
              <a:t>                            -  vynechání   X  přeskakování stádií</a:t>
            </a:r>
          </a:p>
          <a:p>
            <a:r>
              <a:rPr lang="cs-CZ" sz="1600" dirty="0" smtClean="0"/>
              <a:t>Prví zvuky v prvních </a:t>
            </a:r>
            <a:r>
              <a:rPr lang="cs-CZ" sz="1600" dirty="0" err="1" smtClean="0"/>
              <a:t>týdenech</a:t>
            </a:r>
            <a:r>
              <a:rPr lang="cs-CZ" sz="1600" dirty="0" smtClean="0"/>
              <a:t> – rozvoj, zástava produkce</a:t>
            </a:r>
          </a:p>
          <a:p>
            <a:r>
              <a:rPr lang="cs-CZ" sz="1600" dirty="0" smtClean="0"/>
              <a:t>Známky </a:t>
            </a:r>
            <a:r>
              <a:rPr lang="cs-CZ" sz="1600" dirty="0" err="1" smtClean="0"/>
              <a:t>neurol</a:t>
            </a:r>
            <a:r>
              <a:rPr lang="cs-CZ" sz="1600" dirty="0" smtClean="0"/>
              <a:t>.  postižení  -  (křeče, </a:t>
            </a:r>
            <a:r>
              <a:rPr lang="cs-CZ" sz="1600" dirty="0" err="1" smtClean="0"/>
              <a:t>zakoukávání</a:t>
            </a:r>
            <a:r>
              <a:rPr lang="cs-CZ" sz="1600" dirty="0" smtClean="0"/>
              <a:t>, spánek, hybnost,…)</a:t>
            </a:r>
          </a:p>
          <a:p>
            <a:pPr>
              <a:buNone/>
            </a:pPr>
            <a:r>
              <a:rPr lang="cs-CZ" sz="1600" b="1" i="1" u="sng" dirty="0" smtClean="0"/>
              <a:t>Řeč</a:t>
            </a:r>
          </a:p>
          <a:p>
            <a:r>
              <a:rPr lang="cs-CZ" sz="1600" b="1" dirty="0" smtClean="0">
                <a:solidFill>
                  <a:srgbClr val="FF0000"/>
                </a:solidFill>
              </a:rPr>
              <a:t>První slova  a další vývoj</a:t>
            </a:r>
            <a:r>
              <a:rPr lang="cs-CZ" sz="1600" dirty="0" smtClean="0"/>
              <a:t> - </a:t>
            </a:r>
            <a:r>
              <a:rPr lang="cs-CZ" sz="1600" b="1" dirty="0" smtClean="0">
                <a:solidFill>
                  <a:srgbClr val="FF0000"/>
                </a:solidFill>
              </a:rPr>
              <a:t>opožděně</a:t>
            </a:r>
            <a:r>
              <a:rPr lang="cs-CZ" sz="1600" dirty="0" smtClean="0"/>
              <a:t>  X vůbec  X   přerušení  X regrese</a:t>
            </a:r>
          </a:p>
          <a:p>
            <a:r>
              <a:rPr lang="cs-CZ" sz="1600" b="1" dirty="0" smtClean="0">
                <a:solidFill>
                  <a:srgbClr val="FF0000"/>
                </a:solidFill>
              </a:rPr>
              <a:t>Slovní zásoba - aktivní</a:t>
            </a:r>
            <a:r>
              <a:rPr lang="cs-CZ" sz="1600" dirty="0" smtClean="0"/>
              <a:t>   X   pasivní</a:t>
            </a:r>
          </a:p>
          <a:p>
            <a:r>
              <a:rPr lang="cs-CZ" sz="1600" dirty="0" smtClean="0"/>
              <a:t>Postižení struktur řeči – </a:t>
            </a:r>
            <a:r>
              <a:rPr lang="cs-CZ" sz="1600" b="1" dirty="0" smtClean="0">
                <a:solidFill>
                  <a:srgbClr val="FF0000"/>
                </a:solidFill>
              </a:rPr>
              <a:t>výslovnost</a:t>
            </a:r>
            <a:r>
              <a:rPr lang="cs-CZ" sz="1600" dirty="0" smtClean="0"/>
              <a:t>, melodika, </a:t>
            </a:r>
            <a:r>
              <a:rPr lang="cs-CZ" sz="1600" b="1" dirty="0" smtClean="0">
                <a:solidFill>
                  <a:srgbClr val="FF0000"/>
                </a:solidFill>
              </a:rPr>
              <a:t>rytmus, gramatika, syntax, obsah</a:t>
            </a:r>
          </a:p>
          <a:p>
            <a:r>
              <a:rPr lang="cs-CZ" sz="1600" dirty="0" smtClean="0"/>
              <a:t>Hybnost mluvidel – </a:t>
            </a:r>
            <a:r>
              <a:rPr lang="cs-CZ" sz="1600" b="1" dirty="0" smtClean="0">
                <a:solidFill>
                  <a:srgbClr val="FF0000"/>
                </a:solidFill>
              </a:rPr>
              <a:t>neobratnost</a:t>
            </a:r>
            <a:r>
              <a:rPr lang="cs-CZ" sz="1600" dirty="0" smtClean="0"/>
              <a:t>  X  známky </a:t>
            </a:r>
            <a:r>
              <a:rPr lang="cs-CZ" sz="1600" dirty="0" err="1" smtClean="0"/>
              <a:t>neurol</a:t>
            </a:r>
            <a:r>
              <a:rPr lang="cs-CZ" sz="1600" dirty="0" smtClean="0"/>
              <a:t>. postižení (patro, jazyk…)</a:t>
            </a:r>
          </a:p>
          <a:p>
            <a:pPr>
              <a:buNone/>
            </a:pPr>
            <a:r>
              <a:rPr lang="cs-CZ" sz="1600" b="1" i="1" u="sng" dirty="0" smtClean="0"/>
              <a:t>Ostatní dovednosti</a:t>
            </a:r>
          </a:p>
          <a:p>
            <a:r>
              <a:rPr lang="cs-CZ" sz="1600" dirty="0" smtClean="0"/>
              <a:t>Pleny, </a:t>
            </a:r>
            <a:r>
              <a:rPr lang="cs-CZ" sz="1600" dirty="0"/>
              <a:t>nočník, </a:t>
            </a:r>
            <a:r>
              <a:rPr lang="cs-CZ" sz="1600" b="1" dirty="0" smtClean="0">
                <a:solidFill>
                  <a:srgbClr val="FF0000"/>
                </a:solidFill>
              </a:rPr>
              <a:t>sebeobsluha (organizace činností)</a:t>
            </a:r>
          </a:p>
          <a:p>
            <a:r>
              <a:rPr lang="cs-CZ" sz="1600" b="1" dirty="0" smtClean="0">
                <a:solidFill>
                  <a:srgbClr val="FF0000"/>
                </a:solidFill>
              </a:rPr>
              <a:t>Kresba  - přítomnost </a:t>
            </a:r>
            <a:r>
              <a:rPr lang="cs-CZ" sz="1600" b="1" dirty="0" err="1" smtClean="0">
                <a:solidFill>
                  <a:srgbClr val="FF0000"/>
                </a:solidFill>
              </a:rPr>
              <a:t>organicity</a:t>
            </a:r>
            <a:r>
              <a:rPr lang="cs-CZ" sz="1600" b="1" dirty="0" smtClean="0">
                <a:solidFill>
                  <a:srgbClr val="FF0000"/>
                </a:solidFill>
              </a:rPr>
              <a:t> (formální stránka)</a:t>
            </a:r>
          </a:p>
          <a:p>
            <a:pPr>
              <a:buNone/>
            </a:pPr>
            <a:r>
              <a:rPr lang="cs-CZ" sz="1600" b="1" i="1" u="sng" dirty="0" smtClean="0"/>
              <a:t>Psychologické aspekty</a:t>
            </a:r>
          </a:p>
          <a:p>
            <a:r>
              <a:rPr lang="cs-CZ" sz="1600" dirty="0" smtClean="0"/>
              <a:t>Použití „Já“</a:t>
            </a:r>
          </a:p>
          <a:p>
            <a:r>
              <a:rPr lang="cs-CZ" sz="1600" dirty="0" smtClean="0"/>
              <a:t>Sociální komunikace - </a:t>
            </a:r>
            <a:r>
              <a:rPr lang="cs-CZ" sz="1600" dirty="0" err="1" smtClean="0"/>
              <a:t>kontaktnost</a:t>
            </a:r>
            <a:r>
              <a:rPr lang="cs-CZ" sz="1600" dirty="0" smtClean="0"/>
              <a:t>, vnímání autority, chápání emocí</a:t>
            </a:r>
          </a:p>
          <a:p>
            <a:r>
              <a:rPr lang="cs-CZ" sz="1600" dirty="0"/>
              <a:t>Hra – funkční, struktura, napodobování, </a:t>
            </a:r>
            <a:r>
              <a:rPr lang="cs-CZ" sz="1600" dirty="0" smtClean="0"/>
              <a:t>pravidla</a:t>
            </a:r>
          </a:p>
          <a:p>
            <a:pPr>
              <a:buNone/>
            </a:pPr>
            <a:r>
              <a:rPr lang="cs-CZ" sz="1600" b="1" i="1" u="sng" dirty="0" smtClean="0"/>
              <a:t>Sluch</a:t>
            </a:r>
          </a:p>
          <a:p>
            <a:r>
              <a:rPr lang="cs-CZ" sz="1600" dirty="0" smtClean="0"/>
              <a:t>Reakce na zvuky ( otáčení za zvukem, rámus, tiché oslovení, „Co?“….)</a:t>
            </a:r>
          </a:p>
        </p:txBody>
      </p:sp>
      <p:pic>
        <p:nvPicPr>
          <p:cNvPr id="10" name="Picture 5" descr="C:\Users\NB\Desktop\OVŘ R.n.K\obrázky OVŘ\Scan_20131007_095019_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31109" y="-126251"/>
            <a:ext cx="1872209" cy="264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536" y="476672"/>
            <a:ext cx="1296144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dyslalie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95536" y="1259468"/>
            <a:ext cx="1296144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 err="1" smtClean="0"/>
              <a:t>dysfatiské</a:t>
            </a:r>
            <a:r>
              <a:rPr lang="cs-CZ" dirty="0" smtClean="0"/>
              <a:t> poruchy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95536" y="2276872"/>
            <a:ext cx="1296144" cy="646331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mentální retardace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395536" y="3356992"/>
            <a:ext cx="1296144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sluchová vada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395536" y="4366845"/>
            <a:ext cx="1296144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psychické poruchy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395536" y="5445224"/>
            <a:ext cx="1296144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Jiná </a:t>
            </a:r>
            <a:r>
              <a:rPr lang="cs-CZ" dirty="0" err="1" smtClean="0"/>
              <a:t>neurol</a:t>
            </a:r>
            <a:r>
              <a:rPr lang="cs-CZ" dirty="0" smtClean="0"/>
              <a:t>. postižení</a:t>
            </a:r>
            <a:endParaRPr lang="cs-CZ" dirty="0"/>
          </a:p>
        </p:txBody>
      </p:sp>
      <p:sp>
        <p:nvSpPr>
          <p:cNvPr id="14" name="Obdélník 13"/>
          <p:cNvSpPr/>
          <p:nvPr/>
        </p:nvSpPr>
        <p:spPr>
          <a:xfrm>
            <a:off x="1980728" y="481890"/>
            <a:ext cx="705576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cs-CZ" sz="1600" b="1" u="sng" dirty="0" smtClean="0"/>
              <a:t>RA</a:t>
            </a:r>
          </a:p>
          <a:p>
            <a:r>
              <a:rPr lang="cs-CZ" sz="1600" b="1" dirty="0" smtClean="0">
                <a:solidFill>
                  <a:srgbClr val="FF0000"/>
                </a:solidFill>
              </a:rPr>
              <a:t>Výskyt podobných poruch</a:t>
            </a:r>
          </a:p>
          <a:p>
            <a:r>
              <a:rPr lang="cs-CZ" sz="1600" b="1" dirty="0" smtClean="0">
                <a:solidFill>
                  <a:srgbClr val="FF0000"/>
                </a:solidFill>
              </a:rPr>
              <a:t>Intelekt rodičů, sociální prostředí a stimulace, vztahy</a:t>
            </a:r>
          </a:p>
          <a:p>
            <a:pPr>
              <a:buNone/>
            </a:pPr>
            <a:r>
              <a:rPr lang="cs-CZ" sz="1600" b="1" u="sng" dirty="0" smtClean="0"/>
              <a:t>OA</a:t>
            </a:r>
          </a:p>
          <a:p>
            <a:r>
              <a:rPr lang="cs-CZ" sz="1600" dirty="0" smtClean="0"/>
              <a:t>Okolnosti porodu</a:t>
            </a:r>
          </a:p>
          <a:p>
            <a:r>
              <a:rPr lang="cs-CZ" sz="1600" b="1" dirty="0" smtClean="0">
                <a:solidFill>
                  <a:srgbClr val="FF0000"/>
                </a:solidFill>
              </a:rPr>
              <a:t>Vývoj do 1 roku - opoždění – vše</a:t>
            </a:r>
            <a:r>
              <a:rPr lang="cs-CZ" sz="1600" dirty="0" smtClean="0"/>
              <a:t>  X  izolovaně</a:t>
            </a:r>
          </a:p>
          <a:p>
            <a:pPr>
              <a:buNone/>
            </a:pPr>
            <a:r>
              <a:rPr lang="cs-CZ" sz="1600" dirty="0" smtClean="0"/>
              <a:t>                              - vynechání   X  přeskakování stádií</a:t>
            </a:r>
          </a:p>
          <a:p>
            <a:r>
              <a:rPr lang="cs-CZ" sz="1600" dirty="0" smtClean="0"/>
              <a:t>Prví zvuky v prvních </a:t>
            </a:r>
            <a:r>
              <a:rPr lang="cs-CZ" sz="1600" dirty="0" err="1" smtClean="0"/>
              <a:t>týdenech</a:t>
            </a:r>
            <a:r>
              <a:rPr lang="cs-CZ" sz="1600" dirty="0" smtClean="0"/>
              <a:t> – rozvoj, zástava produkce</a:t>
            </a:r>
          </a:p>
          <a:p>
            <a:r>
              <a:rPr lang="cs-CZ" sz="1600" dirty="0" smtClean="0"/>
              <a:t>Známky </a:t>
            </a:r>
            <a:r>
              <a:rPr lang="cs-CZ" sz="1600" dirty="0" err="1" smtClean="0"/>
              <a:t>neurol</a:t>
            </a:r>
            <a:r>
              <a:rPr lang="cs-CZ" sz="1600" dirty="0" smtClean="0"/>
              <a:t>.  postižení  -  (křeče, </a:t>
            </a:r>
            <a:r>
              <a:rPr lang="cs-CZ" sz="1600" dirty="0" err="1" smtClean="0"/>
              <a:t>zakoukávání</a:t>
            </a:r>
            <a:r>
              <a:rPr lang="cs-CZ" sz="1600" dirty="0" smtClean="0"/>
              <a:t>, spánek, hybnost,…)</a:t>
            </a:r>
          </a:p>
          <a:p>
            <a:pPr>
              <a:buNone/>
            </a:pPr>
            <a:r>
              <a:rPr lang="cs-CZ" sz="1600" b="1" u="sng" dirty="0" smtClean="0"/>
              <a:t>Řeč</a:t>
            </a:r>
          </a:p>
          <a:p>
            <a:r>
              <a:rPr lang="cs-CZ" sz="1600" b="1" dirty="0" smtClean="0">
                <a:solidFill>
                  <a:srgbClr val="FF0000"/>
                </a:solidFill>
              </a:rPr>
              <a:t>První slova  a další vývoj - opožděně</a:t>
            </a:r>
            <a:r>
              <a:rPr lang="cs-CZ" sz="1600" dirty="0" smtClean="0"/>
              <a:t>  X vůbec  X   přerušení  X regrese</a:t>
            </a:r>
          </a:p>
          <a:p>
            <a:r>
              <a:rPr lang="cs-CZ" sz="1600" b="1" dirty="0" smtClean="0">
                <a:solidFill>
                  <a:srgbClr val="FF0000"/>
                </a:solidFill>
              </a:rPr>
              <a:t>Slovní zásoba - aktivní   X   pasivní</a:t>
            </a:r>
          </a:p>
          <a:p>
            <a:r>
              <a:rPr lang="cs-CZ" sz="1600" b="1" dirty="0" smtClean="0">
                <a:solidFill>
                  <a:srgbClr val="FF0000"/>
                </a:solidFill>
              </a:rPr>
              <a:t>Ostatních struktur řeči – výslovnost, </a:t>
            </a:r>
            <a:r>
              <a:rPr lang="cs-CZ" sz="1600" b="1" dirty="0" smtClean="0"/>
              <a:t>melodika, rytmus</a:t>
            </a:r>
            <a:r>
              <a:rPr lang="cs-CZ" sz="1600" b="1" dirty="0" smtClean="0">
                <a:solidFill>
                  <a:srgbClr val="FF0000"/>
                </a:solidFill>
              </a:rPr>
              <a:t>, gra</a:t>
            </a:r>
            <a:r>
              <a:rPr lang="cs-CZ" sz="1600" b="1" dirty="0" smtClean="0"/>
              <a:t>mat</a:t>
            </a:r>
            <a:r>
              <a:rPr lang="cs-CZ" sz="1600" b="1" dirty="0" smtClean="0">
                <a:solidFill>
                  <a:srgbClr val="FF0000"/>
                </a:solidFill>
              </a:rPr>
              <a:t>ika, sy</a:t>
            </a:r>
            <a:r>
              <a:rPr lang="cs-CZ" sz="1600" b="1" dirty="0" smtClean="0"/>
              <a:t>nt</a:t>
            </a:r>
            <a:r>
              <a:rPr lang="cs-CZ" sz="1600" b="1" dirty="0" smtClean="0">
                <a:solidFill>
                  <a:srgbClr val="FF0000"/>
                </a:solidFill>
              </a:rPr>
              <a:t>ax obsah</a:t>
            </a:r>
          </a:p>
          <a:p>
            <a:r>
              <a:rPr lang="cs-CZ" sz="1600" b="1" dirty="0" smtClean="0">
                <a:solidFill>
                  <a:srgbClr val="FF0000"/>
                </a:solidFill>
              </a:rPr>
              <a:t>Hybnost mluvidel –</a:t>
            </a:r>
            <a:r>
              <a:rPr lang="cs-CZ" sz="1600" b="1" dirty="0" smtClean="0"/>
              <a:t> </a:t>
            </a:r>
            <a:r>
              <a:rPr lang="cs-CZ" sz="1600" b="1" dirty="0" smtClean="0">
                <a:solidFill>
                  <a:srgbClr val="FF0000"/>
                </a:solidFill>
              </a:rPr>
              <a:t>neobratnost</a:t>
            </a:r>
            <a:r>
              <a:rPr lang="cs-CZ" sz="1600" dirty="0" smtClean="0"/>
              <a:t>  X  známky </a:t>
            </a:r>
            <a:r>
              <a:rPr lang="cs-CZ" sz="1600" dirty="0" err="1" smtClean="0"/>
              <a:t>neurol</a:t>
            </a:r>
            <a:r>
              <a:rPr lang="cs-CZ" sz="1600" dirty="0" smtClean="0"/>
              <a:t>. postižení (patro, jazyk…)</a:t>
            </a:r>
          </a:p>
          <a:p>
            <a:pPr>
              <a:buNone/>
            </a:pPr>
            <a:r>
              <a:rPr lang="cs-CZ" sz="1600" b="1" u="sng" dirty="0" smtClean="0"/>
              <a:t>Ostatní dovednosti</a:t>
            </a:r>
          </a:p>
          <a:p>
            <a:r>
              <a:rPr lang="cs-CZ" sz="1600" b="1" dirty="0" smtClean="0">
                <a:solidFill>
                  <a:srgbClr val="FF0000"/>
                </a:solidFill>
              </a:rPr>
              <a:t>Pleny, </a:t>
            </a:r>
            <a:r>
              <a:rPr lang="cs-CZ" sz="1600" b="1" dirty="0">
                <a:solidFill>
                  <a:srgbClr val="FF0000"/>
                </a:solidFill>
              </a:rPr>
              <a:t>nočník, </a:t>
            </a:r>
            <a:r>
              <a:rPr lang="cs-CZ" sz="1600" b="1" dirty="0" smtClean="0">
                <a:solidFill>
                  <a:srgbClr val="FF0000"/>
                </a:solidFill>
              </a:rPr>
              <a:t>sebeobsluha</a:t>
            </a:r>
          </a:p>
          <a:p>
            <a:r>
              <a:rPr lang="cs-CZ" sz="1600" b="1" dirty="0" smtClean="0">
                <a:solidFill>
                  <a:srgbClr val="FF0000"/>
                </a:solidFill>
              </a:rPr>
              <a:t>Kresba  - obsahová,  příto</a:t>
            </a:r>
            <a:r>
              <a:rPr lang="cs-CZ" sz="1600" b="1" dirty="0" smtClean="0"/>
              <a:t>mnost </a:t>
            </a:r>
            <a:r>
              <a:rPr lang="cs-CZ" sz="1600" b="1" dirty="0" err="1" smtClean="0"/>
              <a:t>orga</a:t>
            </a:r>
            <a:r>
              <a:rPr lang="cs-CZ" sz="1600" b="1" dirty="0" err="1" smtClean="0">
                <a:solidFill>
                  <a:srgbClr val="FF0000"/>
                </a:solidFill>
              </a:rPr>
              <a:t>nicity</a:t>
            </a:r>
            <a:r>
              <a:rPr lang="cs-CZ" sz="1600" b="1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r>
              <a:rPr lang="cs-CZ" sz="1600" b="1" u="sng" dirty="0" smtClean="0"/>
              <a:t>Psychologické aspekty</a:t>
            </a:r>
          </a:p>
          <a:p>
            <a:r>
              <a:rPr lang="cs-CZ" sz="1600" b="1" dirty="0" smtClean="0">
                <a:solidFill>
                  <a:srgbClr val="FF0000"/>
                </a:solidFill>
              </a:rPr>
              <a:t>Použití „Já“  (3-4 roku)</a:t>
            </a:r>
          </a:p>
          <a:p>
            <a:r>
              <a:rPr lang="cs-CZ" sz="1600" b="1" dirty="0" smtClean="0"/>
              <a:t>Sociální komunikace</a:t>
            </a:r>
            <a:r>
              <a:rPr lang="cs-CZ" sz="1600" dirty="0" smtClean="0"/>
              <a:t> - </a:t>
            </a:r>
            <a:r>
              <a:rPr lang="cs-CZ" sz="1600" dirty="0" err="1" smtClean="0"/>
              <a:t>kontaktnost</a:t>
            </a:r>
            <a:r>
              <a:rPr lang="cs-CZ" sz="1600" dirty="0" smtClean="0"/>
              <a:t>, vnímání autority, chápání emocí (dle tíže vady)</a:t>
            </a:r>
          </a:p>
          <a:p>
            <a:r>
              <a:rPr lang="cs-CZ" sz="1600" b="1" dirty="0"/>
              <a:t>Hra – funkční, struktura, napodobování, pravidla  (dle tíže vady</a:t>
            </a:r>
            <a:r>
              <a:rPr lang="cs-CZ" sz="1600" b="1" dirty="0" smtClean="0"/>
              <a:t>)</a:t>
            </a:r>
            <a:endParaRPr lang="cs-CZ" sz="1600" dirty="0" smtClean="0"/>
          </a:p>
          <a:p>
            <a:pPr>
              <a:buNone/>
            </a:pPr>
            <a:r>
              <a:rPr lang="cs-CZ" sz="1600" b="1" u="sng" dirty="0" smtClean="0"/>
              <a:t>Sluch</a:t>
            </a:r>
          </a:p>
          <a:p>
            <a:r>
              <a:rPr lang="cs-CZ" sz="1600" dirty="0" smtClean="0"/>
              <a:t>Reakce na zvuky ( otáčení za zvukem, rámus, tiché oslovení, „Co?“….)</a:t>
            </a:r>
          </a:p>
        </p:txBody>
      </p:sp>
      <p:pic>
        <p:nvPicPr>
          <p:cNvPr id="10" name="Picture 2" descr="C:\Users\NB\Desktop\OVŘ R.n.K\obrázky OVŘ\Scan_20131007_0950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5026"/>
            <a:ext cx="1724939" cy="243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536" y="476672"/>
            <a:ext cx="1296144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dyslalie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95536" y="1259468"/>
            <a:ext cx="1296144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 err="1" smtClean="0"/>
              <a:t>dysfatiské</a:t>
            </a:r>
            <a:r>
              <a:rPr lang="cs-CZ" dirty="0" smtClean="0"/>
              <a:t> poruchy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95536" y="2276872"/>
            <a:ext cx="1296144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mentální retardace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395536" y="3356992"/>
            <a:ext cx="1296144" cy="646331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sluchová vada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395536" y="4366845"/>
            <a:ext cx="1296144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psychické poruchy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395536" y="5445224"/>
            <a:ext cx="1296144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Jiná </a:t>
            </a:r>
            <a:r>
              <a:rPr lang="cs-CZ" dirty="0" err="1" smtClean="0"/>
              <a:t>neurol</a:t>
            </a:r>
            <a:r>
              <a:rPr lang="cs-CZ" dirty="0" smtClean="0"/>
              <a:t>. postižení</a:t>
            </a:r>
            <a:endParaRPr lang="cs-CZ" dirty="0"/>
          </a:p>
        </p:txBody>
      </p:sp>
      <p:sp>
        <p:nvSpPr>
          <p:cNvPr id="14" name="Obdélník 13"/>
          <p:cNvSpPr/>
          <p:nvPr/>
        </p:nvSpPr>
        <p:spPr>
          <a:xfrm>
            <a:off x="2088232" y="481890"/>
            <a:ext cx="705576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cs-CZ" sz="1600" b="1" u="sng" dirty="0" smtClean="0"/>
              <a:t>RA</a:t>
            </a:r>
          </a:p>
          <a:p>
            <a:r>
              <a:rPr lang="cs-CZ" sz="1600" b="1" dirty="0" smtClean="0">
                <a:solidFill>
                  <a:srgbClr val="FF0000"/>
                </a:solidFill>
              </a:rPr>
              <a:t>Výskyt podobných poruch</a:t>
            </a:r>
          </a:p>
          <a:p>
            <a:r>
              <a:rPr lang="cs-CZ" sz="1600" dirty="0" smtClean="0"/>
              <a:t>Intelekt rodičů, sociální prostředí a stimulace, vztahy</a:t>
            </a:r>
          </a:p>
          <a:p>
            <a:pPr>
              <a:buNone/>
            </a:pPr>
            <a:r>
              <a:rPr lang="cs-CZ" sz="1600" b="1" u="sng" dirty="0" smtClean="0"/>
              <a:t>OA</a:t>
            </a:r>
          </a:p>
          <a:p>
            <a:r>
              <a:rPr lang="cs-CZ" sz="1600" b="1" dirty="0" smtClean="0">
                <a:solidFill>
                  <a:srgbClr val="FF0000"/>
                </a:solidFill>
              </a:rPr>
              <a:t>Okolnosti porodu</a:t>
            </a:r>
          </a:p>
          <a:p>
            <a:r>
              <a:rPr lang="cs-CZ" sz="1600" dirty="0" smtClean="0"/>
              <a:t>Vývoj do 1 roku - opoždění – vše  X  izolovaně</a:t>
            </a:r>
          </a:p>
          <a:p>
            <a:pPr>
              <a:buNone/>
            </a:pPr>
            <a:r>
              <a:rPr lang="cs-CZ" sz="1600" dirty="0" smtClean="0"/>
              <a:t>                              - vynechání   X  přeskakování stádií</a:t>
            </a:r>
          </a:p>
          <a:p>
            <a:r>
              <a:rPr lang="cs-CZ" sz="1600" b="1" dirty="0" smtClean="0">
                <a:solidFill>
                  <a:srgbClr val="FF0000"/>
                </a:solidFill>
              </a:rPr>
              <a:t>Prví zvuky v prvních </a:t>
            </a:r>
            <a:r>
              <a:rPr lang="cs-CZ" sz="1600" b="1" dirty="0" err="1" smtClean="0">
                <a:solidFill>
                  <a:srgbClr val="FF0000"/>
                </a:solidFill>
              </a:rPr>
              <a:t>týdenech</a:t>
            </a:r>
            <a:r>
              <a:rPr lang="cs-CZ" sz="1600" dirty="0" smtClean="0"/>
              <a:t> – rozvoj  X  </a:t>
            </a:r>
            <a:r>
              <a:rPr lang="cs-CZ" sz="1600" b="1" dirty="0" smtClean="0">
                <a:solidFill>
                  <a:srgbClr val="FF0000"/>
                </a:solidFill>
              </a:rPr>
              <a:t>zástava produkce</a:t>
            </a:r>
          </a:p>
          <a:p>
            <a:r>
              <a:rPr lang="cs-CZ" sz="1600" dirty="0" smtClean="0"/>
              <a:t>Známky </a:t>
            </a:r>
            <a:r>
              <a:rPr lang="cs-CZ" sz="1600" dirty="0" err="1" smtClean="0"/>
              <a:t>neurol</a:t>
            </a:r>
            <a:r>
              <a:rPr lang="cs-CZ" sz="1600" dirty="0" smtClean="0"/>
              <a:t>.  postižení  -  (křeče, </a:t>
            </a:r>
            <a:r>
              <a:rPr lang="cs-CZ" sz="1600" dirty="0" err="1" smtClean="0"/>
              <a:t>zakoukávání</a:t>
            </a:r>
            <a:r>
              <a:rPr lang="cs-CZ" sz="1600" dirty="0" smtClean="0"/>
              <a:t>, spánek, hybnost,…)</a:t>
            </a:r>
          </a:p>
          <a:p>
            <a:pPr>
              <a:buNone/>
            </a:pPr>
            <a:r>
              <a:rPr lang="cs-CZ" sz="1600" b="1" u="sng" dirty="0" smtClean="0"/>
              <a:t>Řeč</a:t>
            </a:r>
          </a:p>
          <a:p>
            <a:r>
              <a:rPr lang="cs-CZ" sz="1600" b="1" dirty="0" smtClean="0">
                <a:solidFill>
                  <a:srgbClr val="FF0000"/>
                </a:solidFill>
              </a:rPr>
              <a:t>První slova  a další vývoj - opožděně  X vůbec  X   přerušení</a:t>
            </a:r>
            <a:r>
              <a:rPr lang="cs-CZ" sz="1600" dirty="0" smtClean="0"/>
              <a:t>  X regrese</a:t>
            </a:r>
          </a:p>
          <a:p>
            <a:r>
              <a:rPr lang="cs-CZ" sz="1600" b="1" dirty="0" smtClean="0">
                <a:solidFill>
                  <a:srgbClr val="FF0000"/>
                </a:solidFill>
              </a:rPr>
              <a:t>Slovní zásoba - aktivní   X   pasivní</a:t>
            </a:r>
          </a:p>
          <a:p>
            <a:r>
              <a:rPr lang="cs-CZ" sz="1600" b="1" dirty="0" smtClean="0">
                <a:solidFill>
                  <a:srgbClr val="FF0000"/>
                </a:solidFill>
              </a:rPr>
              <a:t>Struktury řeči – výslovnost, melodika,</a:t>
            </a:r>
            <a:r>
              <a:rPr lang="cs-CZ" sz="1600" dirty="0" smtClean="0"/>
              <a:t> </a:t>
            </a:r>
            <a:r>
              <a:rPr lang="cs-CZ" sz="1600" dirty="0" smtClean="0">
                <a:solidFill>
                  <a:srgbClr val="FF0000"/>
                </a:solidFill>
              </a:rPr>
              <a:t>rytmus</a:t>
            </a:r>
            <a:r>
              <a:rPr lang="cs-CZ" sz="1600" dirty="0" smtClean="0"/>
              <a:t>, gramatika, syntax, obsah</a:t>
            </a:r>
          </a:p>
          <a:p>
            <a:r>
              <a:rPr lang="cs-CZ" sz="1600" b="1" dirty="0" smtClean="0">
                <a:solidFill>
                  <a:srgbClr val="FF0000"/>
                </a:solidFill>
              </a:rPr>
              <a:t>Hybnost mluvidel – neobratnost</a:t>
            </a:r>
            <a:r>
              <a:rPr lang="cs-CZ" sz="1600" dirty="0" smtClean="0"/>
              <a:t>  X  známky </a:t>
            </a:r>
            <a:r>
              <a:rPr lang="cs-CZ" sz="1600" dirty="0" err="1" smtClean="0"/>
              <a:t>neurol</a:t>
            </a:r>
            <a:r>
              <a:rPr lang="cs-CZ" sz="1600" dirty="0" smtClean="0"/>
              <a:t>. postižení (patro, jazyk…)</a:t>
            </a:r>
          </a:p>
          <a:p>
            <a:pPr>
              <a:buNone/>
            </a:pPr>
            <a:r>
              <a:rPr lang="cs-CZ" sz="1600" b="1" u="sng" dirty="0" smtClean="0"/>
              <a:t>Ostatní dovednosti</a:t>
            </a:r>
          </a:p>
          <a:p>
            <a:r>
              <a:rPr lang="cs-CZ" sz="1600" dirty="0" smtClean="0"/>
              <a:t>Pleny, nočník, </a:t>
            </a:r>
            <a:r>
              <a:rPr lang="cs-CZ" sz="1600" dirty="0" err="1" smtClean="0"/>
              <a:t>sebeobslužnost</a:t>
            </a:r>
            <a:endParaRPr lang="cs-CZ" sz="1600" dirty="0" smtClean="0"/>
          </a:p>
          <a:p>
            <a:r>
              <a:rPr lang="cs-CZ" sz="1600" dirty="0" smtClean="0"/>
              <a:t>Kr</a:t>
            </a:r>
            <a:r>
              <a:rPr lang="cs-CZ" sz="1600" dirty="0" smtClean="0">
                <a:solidFill>
                  <a:srgbClr val="FF0000"/>
                </a:solidFill>
              </a:rPr>
              <a:t>es</a:t>
            </a:r>
            <a:r>
              <a:rPr lang="cs-CZ" sz="1600" dirty="0" smtClean="0"/>
              <a:t>ba  - přítomnost </a:t>
            </a:r>
            <a:r>
              <a:rPr lang="cs-CZ" sz="1600" dirty="0" err="1" smtClean="0"/>
              <a:t>organicity</a:t>
            </a:r>
            <a:r>
              <a:rPr lang="cs-CZ" sz="1600" dirty="0" smtClean="0"/>
              <a:t>…………………………..</a:t>
            </a:r>
            <a:r>
              <a:rPr lang="cs-CZ" sz="1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dle rozvoje abstraktního myšlení</a:t>
            </a:r>
          </a:p>
          <a:p>
            <a:pPr>
              <a:buNone/>
            </a:pPr>
            <a:r>
              <a:rPr lang="cs-CZ" sz="1600" b="1" u="sng" dirty="0" smtClean="0"/>
              <a:t>Psychologické aspekty</a:t>
            </a:r>
          </a:p>
          <a:p>
            <a:r>
              <a:rPr lang="cs-CZ" sz="1600" dirty="0" smtClean="0"/>
              <a:t>Použití „Já“………………………………………………………..</a:t>
            </a:r>
            <a:r>
              <a:rPr lang="cs-CZ" sz="1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dle </a:t>
            </a:r>
            <a:r>
              <a:rPr lang="cs-CZ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rozvoje abstraktního </a:t>
            </a:r>
            <a:r>
              <a:rPr lang="cs-CZ" sz="1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myšlení</a:t>
            </a:r>
          </a:p>
          <a:p>
            <a:r>
              <a:rPr lang="cs-CZ" sz="1600" dirty="0" smtClean="0"/>
              <a:t>Sociální komunikace - </a:t>
            </a:r>
            <a:r>
              <a:rPr lang="cs-CZ" sz="1600" dirty="0" err="1" smtClean="0"/>
              <a:t>kontaktnost</a:t>
            </a:r>
            <a:r>
              <a:rPr lang="cs-CZ" sz="1600" dirty="0" smtClean="0"/>
              <a:t>, vnímání autority, chápání emocí</a:t>
            </a:r>
          </a:p>
          <a:p>
            <a:r>
              <a:rPr lang="cs-CZ" sz="1600" dirty="0"/>
              <a:t>Hra – funkční, struktura, napodobování, </a:t>
            </a:r>
            <a:r>
              <a:rPr lang="cs-CZ" sz="1600" dirty="0" smtClean="0"/>
              <a:t>pravidla</a:t>
            </a:r>
          </a:p>
          <a:p>
            <a:pPr>
              <a:buNone/>
            </a:pPr>
            <a:r>
              <a:rPr lang="cs-CZ" sz="1600" b="1" u="sng" dirty="0" smtClean="0"/>
              <a:t>Sluch</a:t>
            </a:r>
          </a:p>
          <a:p>
            <a:r>
              <a:rPr lang="cs-CZ" sz="1600" b="1" dirty="0" smtClean="0">
                <a:solidFill>
                  <a:srgbClr val="FF0000"/>
                </a:solidFill>
              </a:rPr>
              <a:t>Reakce na zvuky ( otáčení za zvukem, rámus, tiché oslovení, „Co?“….)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536" y="476672"/>
            <a:ext cx="1296144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dyslalie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95536" y="1259468"/>
            <a:ext cx="1296144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 err="1" smtClean="0"/>
              <a:t>dysfatiské</a:t>
            </a:r>
            <a:r>
              <a:rPr lang="cs-CZ" dirty="0" smtClean="0"/>
              <a:t> poruchy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95536" y="2276872"/>
            <a:ext cx="1296144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mentální retardace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395536" y="3356992"/>
            <a:ext cx="1296144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sluchová vada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395536" y="4366845"/>
            <a:ext cx="1296144" cy="646331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psychické poruchy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395536" y="5445224"/>
            <a:ext cx="1296144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Jiná </a:t>
            </a:r>
            <a:r>
              <a:rPr lang="cs-CZ" dirty="0" err="1" smtClean="0"/>
              <a:t>neurol</a:t>
            </a:r>
            <a:r>
              <a:rPr lang="cs-CZ" dirty="0" smtClean="0"/>
              <a:t>. postižení</a:t>
            </a:r>
            <a:endParaRPr lang="cs-CZ" dirty="0"/>
          </a:p>
        </p:txBody>
      </p:sp>
      <p:sp>
        <p:nvSpPr>
          <p:cNvPr id="14" name="Obdélník 13"/>
          <p:cNvSpPr/>
          <p:nvPr/>
        </p:nvSpPr>
        <p:spPr>
          <a:xfrm>
            <a:off x="1979712" y="205472"/>
            <a:ext cx="716428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cs-CZ" sz="1600" b="1" u="sng" dirty="0" smtClean="0"/>
              <a:t>RA</a:t>
            </a:r>
          </a:p>
          <a:p>
            <a:r>
              <a:rPr lang="cs-CZ" sz="1600" b="1" dirty="0" smtClean="0">
                <a:solidFill>
                  <a:srgbClr val="FF0000"/>
                </a:solidFill>
              </a:rPr>
              <a:t>Výskyt podobných poruch</a:t>
            </a:r>
          </a:p>
          <a:p>
            <a:r>
              <a:rPr lang="cs-CZ" sz="1600" dirty="0" smtClean="0"/>
              <a:t>Intelekt rodičů, sociální prostředí a stimulace, vztahy</a:t>
            </a:r>
          </a:p>
          <a:p>
            <a:pPr>
              <a:buNone/>
            </a:pPr>
            <a:r>
              <a:rPr lang="cs-CZ" sz="1600" b="1" u="sng" dirty="0" smtClean="0"/>
              <a:t>OA</a:t>
            </a:r>
          </a:p>
          <a:p>
            <a:r>
              <a:rPr lang="cs-CZ" sz="1600" dirty="0" smtClean="0"/>
              <a:t>Okolnosti porodu</a:t>
            </a:r>
          </a:p>
          <a:p>
            <a:r>
              <a:rPr lang="cs-CZ" sz="1600" dirty="0" smtClean="0"/>
              <a:t>Vývoj do 1 roku - opoždění – vše  X  </a:t>
            </a:r>
            <a:r>
              <a:rPr lang="cs-CZ" sz="1600" b="1" dirty="0" smtClean="0">
                <a:solidFill>
                  <a:srgbClr val="FF0000"/>
                </a:solidFill>
              </a:rPr>
              <a:t>izolovaně</a:t>
            </a:r>
          </a:p>
          <a:p>
            <a:pPr>
              <a:buNone/>
            </a:pPr>
            <a:r>
              <a:rPr lang="cs-CZ" sz="1600" dirty="0" smtClean="0"/>
              <a:t>                            -  vynechání   X  </a:t>
            </a:r>
            <a:r>
              <a:rPr lang="cs-CZ" sz="1600" b="1" dirty="0" smtClean="0"/>
              <a:t>přeskakování stádií</a:t>
            </a:r>
          </a:p>
          <a:p>
            <a:r>
              <a:rPr lang="cs-CZ" sz="1600" dirty="0" smtClean="0"/>
              <a:t>Prví zvuky v prvních </a:t>
            </a:r>
            <a:r>
              <a:rPr lang="cs-CZ" sz="1600" dirty="0" err="1" smtClean="0"/>
              <a:t>týdenech</a:t>
            </a:r>
            <a:r>
              <a:rPr lang="cs-CZ" sz="1600" dirty="0" smtClean="0"/>
              <a:t> – rozvoj, zástava produkce</a:t>
            </a:r>
          </a:p>
          <a:p>
            <a:r>
              <a:rPr lang="cs-CZ" sz="1600" dirty="0" smtClean="0"/>
              <a:t>Známky </a:t>
            </a:r>
            <a:r>
              <a:rPr lang="cs-CZ" sz="1600" dirty="0" err="1" smtClean="0"/>
              <a:t>neurol</a:t>
            </a:r>
            <a:r>
              <a:rPr lang="cs-CZ" sz="1600" dirty="0" smtClean="0"/>
              <a:t>.  postižení  -  (křeče, </a:t>
            </a:r>
            <a:r>
              <a:rPr lang="cs-CZ" sz="1600" dirty="0" err="1" smtClean="0"/>
              <a:t>zakoukávání</a:t>
            </a:r>
            <a:r>
              <a:rPr lang="cs-CZ" sz="1600" dirty="0" smtClean="0"/>
              <a:t>, spánek, hybnost,…)</a:t>
            </a:r>
          </a:p>
          <a:p>
            <a:pPr>
              <a:buNone/>
            </a:pPr>
            <a:r>
              <a:rPr lang="cs-CZ" sz="1600" b="1" u="sng" dirty="0" smtClean="0"/>
              <a:t>Řeč</a:t>
            </a:r>
          </a:p>
          <a:p>
            <a:r>
              <a:rPr lang="cs-CZ" sz="1600" dirty="0" smtClean="0"/>
              <a:t>První slova  a další vývoj - opožděně  X vůbec  X   přerušení  X regrese</a:t>
            </a:r>
          </a:p>
          <a:p>
            <a:r>
              <a:rPr lang="cs-CZ" sz="1600" dirty="0" smtClean="0"/>
              <a:t>Slovní zásoba - aktivní   X   pasivní</a:t>
            </a:r>
          </a:p>
          <a:p>
            <a:r>
              <a:rPr lang="cs-CZ" sz="1600" dirty="0" smtClean="0"/>
              <a:t>Postižení struktur řeči – výslovnost, melodika, rytmus, syntaxe, </a:t>
            </a:r>
            <a:r>
              <a:rPr lang="cs-CZ" sz="1600" b="1" dirty="0" smtClean="0"/>
              <a:t>gramatika,</a:t>
            </a:r>
            <a:r>
              <a:rPr lang="cs-CZ" sz="1600" b="1" dirty="0" smtClean="0">
                <a:solidFill>
                  <a:srgbClr val="FF0000"/>
                </a:solidFill>
              </a:rPr>
              <a:t> obsah</a:t>
            </a:r>
          </a:p>
          <a:p>
            <a:r>
              <a:rPr lang="cs-CZ" sz="1600" dirty="0" smtClean="0"/>
              <a:t>Hybnost mluvidel – neobratnost  X  známky </a:t>
            </a:r>
            <a:r>
              <a:rPr lang="cs-CZ" sz="1600" dirty="0" err="1" smtClean="0"/>
              <a:t>neurol</a:t>
            </a:r>
            <a:r>
              <a:rPr lang="cs-CZ" sz="1600" dirty="0" smtClean="0"/>
              <a:t>. postižení (patro, jazyk…)</a:t>
            </a:r>
          </a:p>
          <a:p>
            <a:pPr>
              <a:buNone/>
            </a:pPr>
            <a:r>
              <a:rPr lang="cs-CZ" sz="1600" b="1" u="sng" dirty="0" smtClean="0"/>
              <a:t>Ostatní dovednosti</a:t>
            </a:r>
          </a:p>
          <a:p>
            <a:r>
              <a:rPr lang="cs-CZ" sz="1600" dirty="0" smtClean="0"/>
              <a:t>Pleny, nočník, </a:t>
            </a:r>
            <a:r>
              <a:rPr lang="cs-CZ" sz="1600" dirty="0" err="1" smtClean="0"/>
              <a:t>sebeobslužnost</a:t>
            </a:r>
            <a:endParaRPr lang="cs-CZ" sz="1600" dirty="0" smtClean="0"/>
          </a:p>
          <a:p>
            <a:r>
              <a:rPr lang="cs-CZ" sz="1600" dirty="0" smtClean="0"/>
              <a:t>Kresba  - </a:t>
            </a:r>
            <a:r>
              <a:rPr lang="cs-CZ" sz="1600" dirty="0" smtClean="0">
                <a:solidFill>
                  <a:srgbClr val="FF0000"/>
                </a:solidFill>
              </a:rPr>
              <a:t>obsah, </a:t>
            </a:r>
            <a:r>
              <a:rPr lang="cs-CZ" sz="1600" dirty="0" smtClean="0"/>
              <a:t>přítomnost </a:t>
            </a:r>
            <a:r>
              <a:rPr lang="cs-CZ" sz="1600" dirty="0" err="1" smtClean="0"/>
              <a:t>organicity</a:t>
            </a:r>
            <a:r>
              <a:rPr lang="cs-CZ" sz="1600" dirty="0" smtClean="0"/>
              <a:t> (</a:t>
            </a:r>
            <a:r>
              <a:rPr lang="cs-CZ" sz="1600" dirty="0"/>
              <a:t>f</a:t>
            </a:r>
            <a:r>
              <a:rPr lang="cs-CZ" sz="1600" dirty="0" smtClean="0"/>
              <a:t>orma)</a:t>
            </a:r>
          </a:p>
          <a:p>
            <a:pPr>
              <a:buNone/>
            </a:pPr>
            <a:r>
              <a:rPr lang="cs-CZ" sz="1600" b="1" u="sng" dirty="0" smtClean="0"/>
              <a:t>Psychologické aspekty</a:t>
            </a:r>
          </a:p>
          <a:p>
            <a:r>
              <a:rPr lang="cs-CZ" sz="1600" dirty="0" smtClean="0"/>
              <a:t>Použití „Já“</a:t>
            </a:r>
          </a:p>
          <a:p>
            <a:r>
              <a:rPr lang="cs-CZ" sz="1600" b="1" dirty="0" smtClean="0">
                <a:solidFill>
                  <a:srgbClr val="FF0000"/>
                </a:solidFill>
              </a:rPr>
              <a:t>Sociální komunikace - </a:t>
            </a:r>
            <a:r>
              <a:rPr lang="cs-CZ" sz="1600" b="1" dirty="0" err="1" smtClean="0">
                <a:solidFill>
                  <a:srgbClr val="FF0000"/>
                </a:solidFill>
              </a:rPr>
              <a:t>kontaktnost</a:t>
            </a:r>
            <a:r>
              <a:rPr lang="cs-CZ" sz="1600" b="1" dirty="0" smtClean="0">
                <a:solidFill>
                  <a:srgbClr val="FF0000"/>
                </a:solidFill>
              </a:rPr>
              <a:t>, vnímání autority, chápání emocí</a:t>
            </a:r>
          </a:p>
          <a:p>
            <a:r>
              <a:rPr lang="cs-CZ" sz="1600" b="1" dirty="0">
                <a:solidFill>
                  <a:srgbClr val="FF0000"/>
                </a:solidFill>
              </a:rPr>
              <a:t>Hra – </a:t>
            </a:r>
            <a:r>
              <a:rPr lang="cs-CZ" sz="1600" b="1" dirty="0" err="1" smtClean="0">
                <a:solidFill>
                  <a:srgbClr val="FF0000"/>
                </a:solidFill>
              </a:rPr>
              <a:t>nefunkčni</a:t>
            </a:r>
            <a:r>
              <a:rPr lang="cs-CZ" sz="1600" b="1" dirty="0">
                <a:solidFill>
                  <a:srgbClr val="FF0000"/>
                </a:solidFill>
              </a:rPr>
              <a:t>, struktura, napodobování, </a:t>
            </a:r>
            <a:r>
              <a:rPr lang="cs-CZ" sz="1600" b="1" dirty="0" smtClean="0">
                <a:solidFill>
                  <a:srgbClr val="FF0000"/>
                </a:solidFill>
              </a:rPr>
              <a:t>pravidla</a:t>
            </a:r>
          </a:p>
          <a:p>
            <a:pPr>
              <a:buNone/>
            </a:pPr>
            <a:r>
              <a:rPr lang="cs-CZ" sz="1600" b="1" u="sng" dirty="0" smtClean="0"/>
              <a:t>Sluch</a:t>
            </a:r>
          </a:p>
          <a:p>
            <a:r>
              <a:rPr lang="cs-CZ" sz="1600" dirty="0" smtClean="0"/>
              <a:t>Reakce na zvuky ( otáčení za zvukem, rámus, tiché oslovení, „Co?“….)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7308304" y="4366845"/>
            <a:ext cx="1296144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 err="1" smtClean="0"/>
              <a:t>Cave</a:t>
            </a:r>
            <a:r>
              <a:rPr lang="cs-CZ" dirty="0" smtClean="0"/>
              <a:t> -  PAS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536" y="476672"/>
            <a:ext cx="1296144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dyslalie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95536" y="1259468"/>
            <a:ext cx="1296144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 err="1" smtClean="0"/>
              <a:t>dysfatiské</a:t>
            </a:r>
            <a:r>
              <a:rPr lang="cs-CZ" dirty="0" smtClean="0"/>
              <a:t> poruchy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95536" y="2276872"/>
            <a:ext cx="1296144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mentální retardace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395536" y="3356992"/>
            <a:ext cx="1296144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sluchová vada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395536" y="4366845"/>
            <a:ext cx="1296144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psychické poruchy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72008" y="5445224"/>
            <a:ext cx="1835696" cy="646331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 err="1" smtClean="0"/>
              <a:t>Neurol</a:t>
            </a:r>
            <a:r>
              <a:rPr lang="cs-CZ" dirty="0" smtClean="0"/>
              <a:t>. postižení, dysartrie</a:t>
            </a:r>
            <a:endParaRPr lang="cs-CZ" dirty="0"/>
          </a:p>
        </p:txBody>
      </p:sp>
      <p:sp>
        <p:nvSpPr>
          <p:cNvPr id="14" name="Obdélník 13"/>
          <p:cNvSpPr/>
          <p:nvPr/>
        </p:nvSpPr>
        <p:spPr>
          <a:xfrm>
            <a:off x="1907704" y="409882"/>
            <a:ext cx="723629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cs-CZ" sz="1600" b="1" u="sng" dirty="0" smtClean="0"/>
              <a:t>RA</a:t>
            </a:r>
          </a:p>
          <a:p>
            <a:r>
              <a:rPr lang="cs-CZ" sz="1600" b="1" dirty="0" smtClean="0">
                <a:solidFill>
                  <a:srgbClr val="FF0000"/>
                </a:solidFill>
              </a:rPr>
              <a:t>Výskyt podobných poruch</a:t>
            </a:r>
          </a:p>
          <a:p>
            <a:r>
              <a:rPr lang="cs-CZ" sz="1600" dirty="0" smtClean="0"/>
              <a:t>Intelekt rodičů, sociální prostředí a stimulace, vztahy</a:t>
            </a:r>
          </a:p>
          <a:p>
            <a:pPr>
              <a:buNone/>
            </a:pPr>
            <a:r>
              <a:rPr lang="cs-CZ" sz="1600" b="1" u="sng" dirty="0" smtClean="0"/>
              <a:t>OA</a:t>
            </a:r>
          </a:p>
          <a:p>
            <a:r>
              <a:rPr lang="cs-CZ" sz="1600" b="1" dirty="0" smtClean="0">
                <a:solidFill>
                  <a:srgbClr val="FF0000"/>
                </a:solidFill>
              </a:rPr>
              <a:t>Okolnosti porodu</a:t>
            </a:r>
          </a:p>
          <a:p>
            <a:r>
              <a:rPr lang="cs-CZ" sz="1600" dirty="0" smtClean="0"/>
              <a:t>Vývoj do 1 roku - opoždění – vše  X </a:t>
            </a:r>
            <a:r>
              <a:rPr lang="cs-CZ" sz="1600" dirty="0" smtClean="0">
                <a:solidFill>
                  <a:srgbClr val="FF0000"/>
                </a:solidFill>
              </a:rPr>
              <a:t> </a:t>
            </a:r>
            <a:r>
              <a:rPr lang="cs-CZ" sz="1600" b="1" dirty="0" smtClean="0">
                <a:solidFill>
                  <a:srgbClr val="FF0000"/>
                </a:solidFill>
              </a:rPr>
              <a:t>izolovaně</a:t>
            </a:r>
          </a:p>
          <a:p>
            <a:pPr>
              <a:buNone/>
            </a:pPr>
            <a:r>
              <a:rPr lang="cs-CZ" sz="1600" dirty="0" smtClean="0"/>
              <a:t>                             -  vynechání   X  přeskakování stádií</a:t>
            </a:r>
          </a:p>
          <a:p>
            <a:r>
              <a:rPr lang="cs-CZ" sz="1600" dirty="0" smtClean="0"/>
              <a:t>Prví zvuky v prvních </a:t>
            </a:r>
            <a:r>
              <a:rPr lang="cs-CZ" sz="1600" dirty="0" err="1" smtClean="0"/>
              <a:t>týdenech</a:t>
            </a:r>
            <a:r>
              <a:rPr lang="cs-CZ" sz="1600" dirty="0" smtClean="0"/>
              <a:t> – rozvoj, zástava produkce</a:t>
            </a:r>
          </a:p>
          <a:p>
            <a:r>
              <a:rPr lang="cs-CZ" sz="1600" b="1" dirty="0" smtClean="0">
                <a:solidFill>
                  <a:srgbClr val="FF0000"/>
                </a:solidFill>
              </a:rPr>
              <a:t>Známky </a:t>
            </a:r>
            <a:r>
              <a:rPr lang="cs-CZ" sz="1600" b="1" dirty="0" err="1" smtClean="0">
                <a:solidFill>
                  <a:srgbClr val="FF0000"/>
                </a:solidFill>
              </a:rPr>
              <a:t>neurol</a:t>
            </a:r>
            <a:r>
              <a:rPr lang="cs-CZ" sz="1600" b="1" dirty="0" smtClean="0">
                <a:solidFill>
                  <a:srgbClr val="FF0000"/>
                </a:solidFill>
              </a:rPr>
              <a:t>.  postižení</a:t>
            </a:r>
            <a:r>
              <a:rPr lang="cs-CZ" sz="1600" dirty="0" smtClean="0"/>
              <a:t>  -  (křeče, </a:t>
            </a:r>
            <a:r>
              <a:rPr lang="cs-CZ" sz="1600" dirty="0" err="1" smtClean="0"/>
              <a:t>zakoukávání</a:t>
            </a:r>
            <a:r>
              <a:rPr lang="cs-CZ" sz="1600" dirty="0" smtClean="0"/>
              <a:t>, spánek, hybnost…)</a:t>
            </a:r>
          </a:p>
          <a:p>
            <a:pPr>
              <a:buNone/>
            </a:pPr>
            <a:r>
              <a:rPr lang="cs-CZ" sz="1600" b="1" u="sng" dirty="0" smtClean="0"/>
              <a:t>Řeč</a:t>
            </a:r>
          </a:p>
          <a:p>
            <a:r>
              <a:rPr lang="cs-CZ" sz="1600" dirty="0" smtClean="0"/>
              <a:t>První slova  a další vývoj - opožděně  X vůbec  X  </a:t>
            </a:r>
            <a:r>
              <a:rPr lang="cs-CZ" sz="1600" b="1" dirty="0" smtClean="0">
                <a:solidFill>
                  <a:srgbClr val="FF0000"/>
                </a:solidFill>
              </a:rPr>
              <a:t> přerušení  X regrese</a:t>
            </a:r>
          </a:p>
          <a:p>
            <a:r>
              <a:rPr lang="cs-CZ" sz="1600" dirty="0" smtClean="0"/>
              <a:t>Slovní zásoba - aktivní   X   pasivní</a:t>
            </a:r>
          </a:p>
          <a:p>
            <a:r>
              <a:rPr lang="cs-CZ" sz="1600" dirty="0" smtClean="0"/>
              <a:t>Postižení ostatních struktur řeči – </a:t>
            </a:r>
            <a:r>
              <a:rPr lang="cs-CZ" sz="1600" b="1" dirty="0" smtClean="0">
                <a:solidFill>
                  <a:srgbClr val="FF0000"/>
                </a:solidFill>
              </a:rPr>
              <a:t>výslovnost, melodika, rytmus</a:t>
            </a:r>
            <a:r>
              <a:rPr lang="cs-CZ" sz="1600" dirty="0" smtClean="0"/>
              <a:t>, gramatika, obsah</a:t>
            </a:r>
          </a:p>
          <a:p>
            <a:r>
              <a:rPr lang="cs-CZ" sz="1600" dirty="0" smtClean="0"/>
              <a:t>Hybnost mluvidel –</a:t>
            </a:r>
            <a:r>
              <a:rPr lang="cs-CZ" sz="1600" b="1" dirty="0" smtClean="0"/>
              <a:t> </a:t>
            </a:r>
            <a:r>
              <a:rPr lang="cs-CZ" sz="1600" b="1" dirty="0" smtClean="0">
                <a:solidFill>
                  <a:srgbClr val="FF0000"/>
                </a:solidFill>
              </a:rPr>
              <a:t>neobratnost</a:t>
            </a:r>
            <a:r>
              <a:rPr lang="cs-CZ" sz="1600" b="1" dirty="0" smtClean="0"/>
              <a:t>  X  </a:t>
            </a:r>
            <a:r>
              <a:rPr lang="cs-CZ" sz="1600" b="1" dirty="0" smtClean="0">
                <a:solidFill>
                  <a:srgbClr val="FF0000"/>
                </a:solidFill>
              </a:rPr>
              <a:t>známky </a:t>
            </a:r>
            <a:r>
              <a:rPr lang="cs-CZ" sz="1600" b="1" dirty="0" err="1" smtClean="0">
                <a:solidFill>
                  <a:srgbClr val="FF0000"/>
                </a:solidFill>
              </a:rPr>
              <a:t>neurol</a:t>
            </a:r>
            <a:r>
              <a:rPr lang="cs-CZ" sz="1600" b="1" dirty="0" smtClean="0">
                <a:solidFill>
                  <a:srgbClr val="FF0000"/>
                </a:solidFill>
              </a:rPr>
              <a:t>. postižení (patro, jazyk…)</a:t>
            </a:r>
          </a:p>
          <a:p>
            <a:pPr>
              <a:buNone/>
            </a:pPr>
            <a:r>
              <a:rPr lang="cs-CZ" sz="1600" b="1" u="sng" dirty="0" smtClean="0"/>
              <a:t>Ostatní dovednosti</a:t>
            </a:r>
          </a:p>
          <a:p>
            <a:r>
              <a:rPr lang="cs-CZ" sz="1600" dirty="0" smtClean="0"/>
              <a:t>Pleny, nočník, sebeobsluha</a:t>
            </a:r>
          </a:p>
          <a:p>
            <a:r>
              <a:rPr lang="cs-CZ" sz="1600" dirty="0" smtClean="0"/>
              <a:t>Kresba  - obsah</a:t>
            </a:r>
            <a:r>
              <a:rPr lang="cs-CZ" sz="1600" b="1" dirty="0" smtClean="0">
                <a:solidFill>
                  <a:srgbClr val="FF0000"/>
                </a:solidFill>
              </a:rPr>
              <a:t> </a:t>
            </a:r>
            <a:r>
              <a:rPr lang="cs-CZ" sz="1600" b="1" dirty="0" smtClean="0"/>
              <a:t>, </a:t>
            </a:r>
            <a:r>
              <a:rPr lang="cs-CZ" sz="1600" b="1" dirty="0" smtClean="0">
                <a:solidFill>
                  <a:srgbClr val="FF0000"/>
                </a:solidFill>
              </a:rPr>
              <a:t>přítomnost </a:t>
            </a:r>
            <a:r>
              <a:rPr lang="cs-CZ" sz="1600" b="1" dirty="0" err="1" smtClean="0">
                <a:solidFill>
                  <a:srgbClr val="FF0000"/>
                </a:solidFill>
              </a:rPr>
              <a:t>organicity</a:t>
            </a:r>
            <a:endParaRPr lang="cs-CZ" sz="16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cs-CZ" sz="1600" b="1" u="sng" dirty="0" smtClean="0"/>
              <a:t>Psychologické aspekty</a:t>
            </a:r>
          </a:p>
          <a:p>
            <a:r>
              <a:rPr lang="cs-CZ" sz="1600" dirty="0" smtClean="0"/>
              <a:t>Použití „Já“</a:t>
            </a:r>
          </a:p>
          <a:p>
            <a:r>
              <a:rPr lang="cs-CZ" sz="1600" dirty="0" smtClean="0"/>
              <a:t>Sociální komunikace - </a:t>
            </a:r>
            <a:r>
              <a:rPr lang="cs-CZ" sz="1600" dirty="0" err="1" smtClean="0"/>
              <a:t>kontaktnost</a:t>
            </a:r>
            <a:r>
              <a:rPr lang="cs-CZ" sz="1600" dirty="0" smtClean="0"/>
              <a:t>, vnímání autority, chápání emocí</a:t>
            </a:r>
          </a:p>
          <a:p>
            <a:r>
              <a:rPr lang="cs-CZ" sz="1600" dirty="0"/>
              <a:t>Hra – funkčnost, struktura, napodobování, </a:t>
            </a:r>
            <a:r>
              <a:rPr lang="cs-CZ" sz="1600" dirty="0" smtClean="0"/>
              <a:t>pravidla</a:t>
            </a:r>
          </a:p>
          <a:p>
            <a:pPr>
              <a:buNone/>
            </a:pPr>
            <a:r>
              <a:rPr lang="cs-CZ" sz="1600" b="1" u="sng" dirty="0" smtClean="0"/>
              <a:t>Sluch</a:t>
            </a:r>
          </a:p>
          <a:p>
            <a:r>
              <a:rPr lang="cs-CZ" sz="1600" dirty="0" smtClean="0"/>
              <a:t>Reakce na zvuky ( otáčení za zvukem, rámus, tiché oslovení, „Co?“….)</a:t>
            </a:r>
          </a:p>
        </p:txBody>
      </p:sp>
      <p:pic>
        <p:nvPicPr>
          <p:cNvPr id="10" name="Picture 6" descr="C:\Users\NB\Desktop\OVŘ R.n.K\obrázky OVŘ\Scan_20131007_095019_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62508" y="-285149"/>
            <a:ext cx="1944216" cy="274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 smtClean="0"/>
              <a:t>Co zde chybělo?</a:t>
            </a:r>
            <a:endParaRPr lang="cs-CZ" sz="5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536304"/>
            <a:ext cx="8229600" cy="2332856"/>
          </a:xfrm>
        </p:spPr>
        <p:txBody>
          <a:bodyPr/>
          <a:lstStyle/>
          <a:p>
            <a:pPr marL="0" indent="0" algn="ctr">
              <a:buNone/>
            </a:pPr>
            <a:r>
              <a:rPr lang="cs-CZ" sz="9600" b="1" dirty="0" smtClean="0">
                <a:solidFill>
                  <a:srgbClr val="FF0000"/>
                </a:solidFill>
              </a:rPr>
              <a:t>OVŘ</a:t>
            </a:r>
            <a:endParaRPr lang="cs-CZ" sz="9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6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vnoramenný trojúhelník 27"/>
          <p:cNvSpPr/>
          <p:nvPr/>
        </p:nvSpPr>
        <p:spPr>
          <a:xfrm>
            <a:off x="611560" y="116632"/>
            <a:ext cx="5852516" cy="2016224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€€€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55924"/>
            <a:ext cx="1748060" cy="1177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83026"/>
            <a:ext cx="2088232" cy="147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1"/>
          <a:stretch/>
        </p:blipFill>
        <p:spPr bwMode="auto">
          <a:xfrm>
            <a:off x="3491880" y="4952305"/>
            <a:ext cx="2856304" cy="1645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779068"/>
            <a:ext cx="1610741" cy="1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1"/>
          <a:stretch/>
        </p:blipFill>
        <p:spPr bwMode="auto">
          <a:xfrm flipH="1">
            <a:off x="611560" y="4952305"/>
            <a:ext cx="2856304" cy="1645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2647"/>
          <a:stretch/>
        </p:blipFill>
        <p:spPr bwMode="auto">
          <a:xfrm flipH="1">
            <a:off x="611560" y="2780928"/>
            <a:ext cx="1492002" cy="1177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162" y="4941168"/>
            <a:ext cx="1673805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Šipka doprava 13"/>
          <p:cNvSpPr/>
          <p:nvPr/>
        </p:nvSpPr>
        <p:spPr>
          <a:xfrm>
            <a:off x="6588224" y="5697252"/>
            <a:ext cx="648072" cy="324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ousměrná vodorovná šipka 14"/>
          <p:cNvSpPr/>
          <p:nvPr/>
        </p:nvSpPr>
        <p:spPr>
          <a:xfrm>
            <a:off x="1967704" y="3272482"/>
            <a:ext cx="732088" cy="300534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ousměrná vodorovná šipka 23"/>
          <p:cNvSpPr/>
          <p:nvPr/>
        </p:nvSpPr>
        <p:spPr>
          <a:xfrm>
            <a:off x="4127944" y="3284984"/>
            <a:ext cx="732088" cy="300534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Zahnutá šipka dolů 15"/>
          <p:cNvSpPr/>
          <p:nvPr/>
        </p:nvSpPr>
        <p:spPr>
          <a:xfrm>
            <a:off x="1403648" y="2276872"/>
            <a:ext cx="4104456" cy="504056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6" name="Zahnutá šipka dolů 25"/>
          <p:cNvSpPr/>
          <p:nvPr/>
        </p:nvSpPr>
        <p:spPr>
          <a:xfrm flipH="1">
            <a:off x="1475656" y="2429272"/>
            <a:ext cx="3888432" cy="504056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2" name="Šipka dolů 21"/>
          <p:cNvSpPr/>
          <p:nvPr/>
        </p:nvSpPr>
        <p:spPr>
          <a:xfrm rot="19030191">
            <a:off x="5124230" y="1339342"/>
            <a:ext cx="350106" cy="16921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Šipka dolů 29"/>
          <p:cNvSpPr/>
          <p:nvPr/>
        </p:nvSpPr>
        <p:spPr>
          <a:xfrm rot="2834478">
            <a:off x="1398501" y="1442041"/>
            <a:ext cx="490884" cy="1637611"/>
          </a:xfrm>
          <a:prstGeom prst="downArrow">
            <a:avLst>
              <a:gd name="adj1" fmla="val 31287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Šipka dolů 30"/>
          <p:cNvSpPr/>
          <p:nvPr/>
        </p:nvSpPr>
        <p:spPr>
          <a:xfrm>
            <a:off x="3347864" y="1988840"/>
            <a:ext cx="350106" cy="7920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Šipka dolů 33"/>
          <p:cNvSpPr/>
          <p:nvPr/>
        </p:nvSpPr>
        <p:spPr>
          <a:xfrm>
            <a:off x="1907704" y="3933056"/>
            <a:ext cx="195858" cy="1008112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Šipka dolů 34"/>
          <p:cNvSpPr/>
          <p:nvPr/>
        </p:nvSpPr>
        <p:spPr>
          <a:xfrm>
            <a:off x="4752020" y="3933056"/>
            <a:ext cx="216024" cy="1052054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Šipka dolů 35"/>
          <p:cNvSpPr/>
          <p:nvPr/>
        </p:nvSpPr>
        <p:spPr>
          <a:xfrm>
            <a:off x="3347864" y="3958060"/>
            <a:ext cx="189954" cy="98310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7" name="Přímá spojnice 26"/>
          <p:cNvCxnSpPr/>
          <p:nvPr/>
        </p:nvCxnSpPr>
        <p:spPr>
          <a:xfrm>
            <a:off x="611560" y="2132856"/>
            <a:ext cx="0" cy="472514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40"/>
          <p:cNvCxnSpPr/>
          <p:nvPr/>
        </p:nvCxnSpPr>
        <p:spPr>
          <a:xfrm>
            <a:off x="6444208" y="2132856"/>
            <a:ext cx="0" cy="472514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ovéPole 31"/>
          <p:cNvSpPr txBox="1"/>
          <p:nvPr/>
        </p:nvSpPr>
        <p:spPr>
          <a:xfrm>
            <a:off x="7956376" y="4495428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OVŘ</a:t>
            </a:r>
            <a:endParaRPr lang="cs-CZ" sz="2400" b="1" dirty="0"/>
          </a:p>
        </p:txBody>
      </p:sp>
      <p:sp>
        <p:nvSpPr>
          <p:cNvPr id="37" name="Šipka doleva 36"/>
          <p:cNvSpPr/>
          <p:nvPr/>
        </p:nvSpPr>
        <p:spPr>
          <a:xfrm>
            <a:off x="6002860" y="908720"/>
            <a:ext cx="1593476" cy="412287"/>
          </a:xfrm>
          <a:prstGeom prst="lef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Šipka doleva 43"/>
          <p:cNvSpPr/>
          <p:nvPr/>
        </p:nvSpPr>
        <p:spPr>
          <a:xfrm>
            <a:off x="6588224" y="2728681"/>
            <a:ext cx="1593476" cy="412287"/>
          </a:xfrm>
          <a:prstGeom prst="lef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9" name="Přímá spojnice 38"/>
          <p:cNvCxnSpPr/>
          <p:nvPr/>
        </p:nvCxnSpPr>
        <p:spPr>
          <a:xfrm flipV="1">
            <a:off x="611560" y="4221088"/>
            <a:ext cx="5852516" cy="7200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Šipka doleva 28"/>
          <p:cNvSpPr/>
          <p:nvPr/>
        </p:nvSpPr>
        <p:spPr>
          <a:xfrm rot="19361157">
            <a:off x="5758783" y="3878705"/>
            <a:ext cx="2584141" cy="391281"/>
          </a:xfrm>
          <a:prstGeom prst="lef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474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4" grpId="0" animBg="1"/>
      <p:bldP spid="16" grpId="0" animBg="1"/>
      <p:bldP spid="26" grpId="0" animBg="1"/>
      <p:bldP spid="22" grpId="0" animBg="1"/>
      <p:bldP spid="30" grpId="0" animBg="1"/>
      <p:bldP spid="31" grpId="0" animBg="1"/>
      <p:bldP spid="34" grpId="0" animBg="1"/>
      <p:bldP spid="35" grpId="0" animBg="1"/>
      <p:bldP spid="36" grpId="0" animBg="1"/>
      <p:bldP spid="32" grpId="0"/>
      <p:bldP spid="37" grpId="0" animBg="1"/>
      <p:bldP spid="44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936104"/>
          </a:xfrm>
        </p:spPr>
        <p:txBody>
          <a:bodyPr/>
          <a:lstStyle/>
          <a:p>
            <a:r>
              <a:rPr lang="cs-CZ" dirty="0" smtClean="0"/>
              <a:t>Komunikace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40560"/>
          </a:xfrm>
        </p:spPr>
        <p:txBody>
          <a:bodyPr>
            <a:normAutofit lnSpcReduction="10000"/>
          </a:bodyPr>
          <a:lstStyle/>
          <a:p>
            <a:r>
              <a:rPr lang="cs-CZ" dirty="0" err="1" smtClean="0"/>
              <a:t>Nadprahová</a:t>
            </a:r>
            <a:endParaRPr lang="cs-CZ" dirty="0" smtClean="0"/>
          </a:p>
          <a:p>
            <a:r>
              <a:rPr lang="cs-CZ" dirty="0" smtClean="0"/>
              <a:t>Podprahová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Neverbální</a:t>
            </a:r>
          </a:p>
          <a:p>
            <a:r>
              <a:rPr lang="cs-CZ" dirty="0" smtClean="0"/>
              <a:t>Verbální…….mluvní projev…..řeč</a:t>
            </a:r>
          </a:p>
          <a:p>
            <a:pPr>
              <a:buNone/>
            </a:pPr>
            <a:endParaRPr lang="cs-CZ" dirty="0" smtClean="0"/>
          </a:p>
          <a:p>
            <a:pPr algn="ctr">
              <a:buNone/>
            </a:pPr>
            <a:r>
              <a:rPr lang="cs-CZ" dirty="0" smtClean="0"/>
              <a:t>Řeč -  nositel informace     obsah</a:t>
            </a:r>
          </a:p>
          <a:p>
            <a:pPr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                                  o mluvčím</a:t>
            </a:r>
          </a:p>
          <a:p>
            <a:pPr>
              <a:buNone/>
            </a:pPr>
            <a:r>
              <a:rPr lang="cs-CZ" dirty="0"/>
              <a:t> </a:t>
            </a:r>
            <a:r>
              <a:rPr lang="cs-CZ" dirty="0" smtClean="0"/>
              <a:t>                     -  emoční ventil mluvčího</a:t>
            </a:r>
            <a:endParaRPr lang="cs-CZ" dirty="0"/>
          </a:p>
          <a:p>
            <a:pPr>
              <a:buNone/>
            </a:pPr>
            <a:endParaRPr lang="cs-CZ" dirty="0"/>
          </a:p>
        </p:txBody>
      </p:sp>
      <p:cxnSp>
        <p:nvCxnSpPr>
          <p:cNvPr id="5" name="Přímá spojovací šipka 4"/>
          <p:cNvCxnSpPr/>
          <p:nvPr/>
        </p:nvCxnSpPr>
        <p:spPr>
          <a:xfrm>
            <a:off x="5796136" y="4581128"/>
            <a:ext cx="36004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ovací šipka 6"/>
          <p:cNvCxnSpPr/>
          <p:nvPr/>
        </p:nvCxnSpPr>
        <p:spPr>
          <a:xfrm>
            <a:off x="5796136" y="4797152"/>
            <a:ext cx="360040" cy="21602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/>
          <p:cNvCxnSpPr/>
          <p:nvPr/>
        </p:nvCxnSpPr>
        <p:spPr>
          <a:xfrm>
            <a:off x="2267744" y="2276872"/>
            <a:ext cx="489654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cs-CZ" dirty="0" smtClean="0"/>
              <a:t>Požadavky na řeč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4525963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Srozumitelné…artikulace, tempo-rytmus,  </a:t>
            </a:r>
          </a:p>
          <a:p>
            <a:pPr>
              <a:buNone/>
            </a:pPr>
            <a:r>
              <a:rPr lang="cs-CZ" dirty="0" smtClean="0"/>
              <a:t>                               gramatika, slovní zásoba, obsahově  </a:t>
            </a:r>
          </a:p>
          <a:p>
            <a:pPr>
              <a:buNone/>
            </a:pPr>
            <a:r>
              <a:rPr lang="cs-CZ" dirty="0" smtClean="0"/>
              <a:t>                               správná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Slyšitelná…zvučný hlas</a:t>
            </a:r>
          </a:p>
          <a:p>
            <a:pPr>
              <a:buNone/>
            </a:pPr>
            <a:r>
              <a:rPr lang="cs-CZ" dirty="0" smtClean="0"/>
              <a:t>Pozn.: samohlásky - nositelé akustické energie</a:t>
            </a:r>
          </a:p>
          <a:p>
            <a:pPr>
              <a:buNone/>
            </a:pPr>
            <a:r>
              <a:rPr lang="cs-CZ" dirty="0" smtClean="0"/>
              <a:t>            souhlásky - nositelé informace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Společensky přijatelná…v kontextu osoby, místa, času </a:t>
            </a:r>
            <a:r>
              <a:rPr lang="cs-CZ" dirty="0" err="1" smtClean="0"/>
              <a:t>atd</a:t>
            </a:r>
            <a:r>
              <a:rPr lang="cs-CZ" dirty="0" smtClean="0"/>
              <a:t>…</a:t>
            </a:r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36004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Morfologie řeči –</a:t>
            </a:r>
            <a:r>
              <a:rPr lang="cs-CZ" dirty="0" err="1" smtClean="0"/>
              <a:t>mluveního</a:t>
            </a:r>
            <a:r>
              <a:rPr lang="cs-CZ" dirty="0" smtClean="0"/>
              <a:t> projevu</a:t>
            </a:r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3" cstate="print"/>
          <a:srcRect l="33166" t="17989" r="43603" b="9788"/>
          <a:stretch>
            <a:fillRect/>
          </a:stretch>
        </p:blipFill>
        <p:spPr bwMode="auto">
          <a:xfrm>
            <a:off x="5436096" y="476672"/>
            <a:ext cx="3563888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539552" y="764704"/>
            <a:ext cx="1728192" cy="258532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Slyšitelný projev</a:t>
            </a:r>
          </a:p>
          <a:p>
            <a:pPr algn="ctr"/>
            <a:r>
              <a:rPr lang="cs-CZ" dirty="0" smtClean="0"/>
              <a:t>-</a:t>
            </a:r>
          </a:p>
          <a:p>
            <a:pPr algn="ctr"/>
            <a:r>
              <a:rPr lang="cs-CZ" dirty="0" smtClean="0"/>
              <a:t>Artikulace</a:t>
            </a:r>
          </a:p>
          <a:p>
            <a:pPr algn="ctr"/>
            <a:r>
              <a:rPr lang="cs-CZ" dirty="0" smtClean="0"/>
              <a:t>-</a:t>
            </a:r>
          </a:p>
          <a:p>
            <a:pPr algn="ctr"/>
            <a:r>
              <a:rPr lang="cs-CZ" dirty="0" smtClean="0"/>
              <a:t>Rezonance</a:t>
            </a:r>
          </a:p>
          <a:p>
            <a:pPr algn="ctr"/>
            <a:r>
              <a:rPr lang="cs-CZ" dirty="0" smtClean="0"/>
              <a:t>-</a:t>
            </a:r>
          </a:p>
          <a:p>
            <a:pPr algn="ctr"/>
            <a:r>
              <a:rPr lang="cs-CZ" dirty="0" smtClean="0"/>
              <a:t>Hrtan+hlas</a:t>
            </a:r>
          </a:p>
          <a:p>
            <a:pPr algn="ctr"/>
            <a:r>
              <a:rPr lang="cs-CZ" dirty="0" smtClean="0"/>
              <a:t>-</a:t>
            </a:r>
          </a:p>
          <a:p>
            <a:pPr algn="ctr"/>
            <a:r>
              <a:rPr lang="cs-CZ" dirty="0" smtClean="0"/>
              <a:t>Dech      </a:t>
            </a:r>
            <a:endParaRPr lang="cs-CZ" dirty="0"/>
          </a:p>
        </p:txBody>
      </p:sp>
      <p:sp>
        <p:nvSpPr>
          <p:cNvPr id="6" name="Zahnutá šipka doleva 5"/>
          <p:cNvSpPr/>
          <p:nvPr/>
        </p:nvSpPr>
        <p:spPr>
          <a:xfrm flipV="1">
            <a:off x="6588224" y="1844824"/>
            <a:ext cx="504056" cy="1584176"/>
          </a:xfrm>
          <a:prstGeom prst="curved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7" name="Čtyřstranná šipka 6"/>
          <p:cNvSpPr/>
          <p:nvPr/>
        </p:nvSpPr>
        <p:spPr>
          <a:xfrm>
            <a:off x="6228184" y="1772816"/>
            <a:ext cx="432048" cy="432048"/>
          </a:xfrm>
          <a:prstGeom prst="quad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2915816" y="904652"/>
            <a:ext cx="2088232" cy="230832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Motorická inervace</a:t>
            </a:r>
          </a:p>
          <a:p>
            <a:pPr algn="ctr"/>
            <a:r>
              <a:rPr lang="cs-CZ" dirty="0" smtClean="0"/>
              <a:t>-</a:t>
            </a:r>
          </a:p>
          <a:p>
            <a:pPr algn="ctr"/>
            <a:r>
              <a:rPr lang="cs-CZ" dirty="0" smtClean="0"/>
              <a:t>CNS, motor. centra</a:t>
            </a:r>
          </a:p>
          <a:p>
            <a:pPr algn="ctr"/>
            <a:r>
              <a:rPr lang="cs-CZ" dirty="0" smtClean="0"/>
              <a:t>-</a:t>
            </a:r>
          </a:p>
          <a:p>
            <a:pPr algn="ctr"/>
            <a:r>
              <a:rPr lang="cs-CZ" dirty="0" smtClean="0"/>
              <a:t>Myšlení, formulace obsahu</a:t>
            </a:r>
          </a:p>
          <a:p>
            <a:pPr algn="ctr"/>
            <a:r>
              <a:rPr lang="cs-CZ" dirty="0" smtClean="0"/>
              <a:t>-</a:t>
            </a:r>
          </a:p>
          <a:p>
            <a:pPr algn="ctr"/>
            <a:r>
              <a:rPr lang="cs-CZ" dirty="0" smtClean="0"/>
              <a:t>Emoce</a:t>
            </a:r>
          </a:p>
        </p:txBody>
      </p:sp>
      <p:sp>
        <p:nvSpPr>
          <p:cNvPr id="11" name="Zahnutá šipka doleva 10"/>
          <p:cNvSpPr/>
          <p:nvPr/>
        </p:nvSpPr>
        <p:spPr>
          <a:xfrm>
            <a:off x="6804248" y="1412776"/>
            <a:ext cx="227464" cy="504056"/>
          </a:xfrm>
          <a:prstGeom prst="curved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2" name="Zahnutá šipka doleva 11"/>
          <p:cNvSpPr/>
          <p:nvPr/>
        </p:nvSpPr>
        <p:spPr>
          <a:xfrm>
            <a:off x="7080840" y="1556792"/>
            <a:ext cx="227464" cy="1216152"/>
          </a:xfrm>
          <a:prstGeom prst="curved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6444208" y="692696"/>
            <a:ext cx="8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solidFill>
                  <a:srgbClr val="00B050"/>
                </a:solidFill>
              </a:rPr>
              <a:t>? !</a:t>
            </a:r>
            <a:endParaRPr lang="cs-CZ" sz="4800" b="1" dirty="0">
              <a:solidFill>
                <a:srgbClr val="00B05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619672" y="3789040"/>
            <a:ext cx="2016224" cy="286232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Sluch</a:t>
            </a:r>
          </a:p>
          <a:p>
            <a:pPr algn="ctr"/>
            <a:r>
              <a:rPr lang="cs-CZ" dirty="0" smtClean="0"/>
              <a:t>-</a:t>
            </a:r>
          </a:p>
          <a:p>
            <a:pPr algn="ctr"/>
            <a:r>
              <a:rPr lang="cs-CZ" dirty="0" smtClean="0"/>
              <a:t>Dekódování slyšeného signálu</a:t>
            </a:r>
          </a:p>
          <a:p>
            <a:pPr algn="ctr"/>
            <a:r>
              <a:rPr lang="cs-CZ" dirty="0" smtClean="0"/>
              <a:t>-</a:t>
            </a:r>
          </a:p>
          <a:p>
            <a:pPr algn="ctr"/>
            <a:r>
              <a:rPr lang="cs-CZ" dirty="0" smtClean="0"/>
              <a:t>Pochopení slyšeného</a:t>
            </a:r>
          </a:p>
          <a:p>
            <a:pPr algn="ctr"/>
            <a:r>
              <a:rPr lang="cs-CZ" dirty="0" smtClean="0"/>
              <a:t>-</a:t>
            </a:r>
          </a:p>
          <a:p>
            <a:pPr algn="ctr"/>
            <a:r>
              <a:rPr lang="cs-CZ" dirty="0" smtClean="0"/>
              <a:t>Myšlení a emoce</a:t>
            </a:r>
          </a:p>
          <a:p>
            <a:pPr algn="ctr"/>
            <a:endParaRPr lang="cs-CZ" dirty="0" smtClean="0"/>
          </a:p>
        </p:txBody>
      </p:sp>
      <p:sp>
        <p:nvSpPr>
          <p:cNvPr id="15" name="Zahnutá šipka nahoru 14"/>
          <p:cNvSpPr/>
          <p:nvPr/>
        </p:nvSpPr>
        <p:spPr>
          <a:xfrm rot="19747075" flipH="1">
            <a:off x="7298384" y="1345666"/>
            <a:ext cx="1224136" cy="299472"/>
          </a:xfrm>
          <a:prstGeom prst="curvedUp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6" name="Zahnutá šipka nahoru 15"/>
          <p:cNvSpPr/>
          <p:nvPr/>
        </p:nvSpPr>
        <p:spPr>
          <a:xfrm rot="2634319" flipH="1" flipV="1">
            <a:off x="7273904" y="1756949"/>
            <a:ext cx="1224136" cy="273099"/>
          </a:xfrm>
          <a:prstGeom prst="curvedUp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6660232" y="797803"/>
            <a:ext cx="8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solidFill>
                  <a:srgbClr val="FFC000"/>
                </a:solidFill>
              </a:rPr>
              <a:t>? !</a:t>
            </a:r>
            <a:endParaRPr lang="cs-CZ" sz="48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1" grpId="0" animBg="1"/>
      <p:bldP spid="12" grpId="0" animBg="1"/>
      <p:bldP spid="13" grpId="0"/>
      <p:bldP spid="14" grpId="0" animBg="1"/>
      <p:bldP spid="15" grpId="0" animBg="1"/>
      <p:bldP spid="16" grpId="0" animBg="1"/>
      <p:bldP spid="1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692696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Diagnostika prvního kontaktu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0528" y="404664"/>
            <a:ext cx="9144000" cy="655272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cs-CZ" sz="1700" b="1" u="sng" dirty="0" smtClean="0"/>
              <a:t>RA</a:t>
            </a:r>
          </a:p>
          <a:p>
            <a:r>
              <a:rPr lang="cs-CZ" sz="1700" dirty="0" smtClean="0"/>
              <a:t>Výskyt podobných poruch</a:t>
            </a:r>
          </a:p>
          <a:p>
            <a:r>
              <a:rPr lang="cs-CZ" sz="1700" dirty="0" smtClean="0"/>
              <a:t>Intelekt rodičů, sociální prostředí a stimulace, vztahy</a:t>
            </a:r>
          </a:p>
          <a:p>
            <a:pPr>
              <a:buNone/>
            </a:pPr>
            <a:r>
              <a:rPr lang="cs-CZ" sz="1700" b="1" u="sng" dirty="0" smtClean="0"/>
              <a:t>OA</a:t>
            </a:r>
          </a:p>
          <a:p>
            <a:r>
              <a:rPr lang="cs-CZ" sz="1700" dirty="0" smtClean="0"/>
              <a:t>Okolnosti porodu (gestační věk, porodní hmotnost, kříšení….)</a:t>
            </a:r>
          </a:p>
          <a:p>
            <a:r>
              <a:rPr lang="cs-CZ" sz="1700" dirty="0" smtClean="0"/>
              <a:t>Vývoj do 1 roku </a:t>
            </a:r>
            <a:r>
              <a:rPr lang="cs-CZ" sz="1700" dirty="0"/>
              <a:t>-</a:t>
            </a:r>
            <a:r>
              <a:rPr lang="cs-CZ" sz="1700" dirty="0" smtClean="0"/>
              <a:t> opoždění….vše  X  izolovaně  řeč</a:t>
            </a:r>
          </a:p>
          <a:p>
            <a:pPr>
              <a:buNone/>
            </a:pPr>
            <a:r>
              <a:rPr lang="cs-CZ" sz="1700" dirty="0" smtClean="0"/>
              <a:t>                                    - nerovnoměrný vývoj  (vynechání   X  přeskakování stádií)</a:t>
            </a:r>
          </a:p>
          <a:p>
            <a:r>
              <a:rPr lang="cs-CZ" sz="1700" dirty="0" smtClean="0"/>
              <a:t>Prví zvuky v prvních týdnech – rozvoj X  zástava produkce</a:t>
            </a:r>
          </a:p>
          <a:p>
            <a:r>
              <a:rPr lang="cs-CZ" sz="1700" dirty="0" smtClean="0"/>
              <a:t>Známky </a:t>
            </a:r>
            <a:r>
              <a:rPr lang="cs-CZ" sz="1700" dirty="0" err="1" smtClean="0"/>
              <a:t>neurol</a:t>
            </a:r>
            <a:r>
              <a:rPr lang="cs-CZ" sz="1700" dirty="0" smtClean="0"/>
              <a:t>.  postižení  -  (křeče, </a:t>
            </a:r>
            <a:r>
              <a:rPr lang="cs-CZ" sz="1700" dirty="0" err="1" smtClean="0"/>
              <a:t>zakoukávání</a:t>
            </a:r>
            <a:r>
              <a:rPr lang="cs-CZ" sz="1700" dirty="0" smtClean="0"/>
              <a:t>, spánek, dýchání ve spánku, jemná  motorika, hybnost…)</a:t>
            </a:r>
          </a:p>
          <a:p>
            <a:pPr>
              <a:buNone/>
            </a:pPr>
            <a:r>
              <a:rPr lang="cs-CZ" sz="1700" b="1" u="sng" dirty="0" smtClean="0"/>
              <a:t>Řeč</a:t>
            </a:r>
          </a:p>
          <a:p>
            <a:r>
              <a:rPr lang="cs-CZ" sz="1700" dirty="0" smtClean="0"/>
              <a:t>První slova  a další vývoj - opožděně  X vůbec  X   přerušení  X regrese</a:t>
            </a:r>
          </a:p>
          <a:p>
            <a:r>
              <a:rPr lang="cs-CZ" sz="1700" dirty="0" smtClean="0"/>
              <a:t>Slovní zásoba - aktivní   X   pasivní</a:t>
            </a:r>
          </a:p>
          <a:p>
            <a:r>
              <a:rPr lang="cs-CZ" sz="1700" dirty="0" smtClean="0"/>
              <a:t>Postižení jednotlivých struktur řeči </a:t>
            </a:r>
          </a:p>
          <a:p>
            <a:pPr marL="0" indent="0">
              <a:buNone/>
            </a:pPr>
            <a:r>
              <a:rPr lang="cs-CZ" sz="1700" dirty="0"/>
              <a:t> </a:t>
            </a:r>
            <a:r>
              <a:rPr lang="cs-CZ" sz="1700" dirty="0" smtClean="0"/>
              <a:t>            -  formální „povrchové“ (výslovnost, melodika, tempo-rytmus)  </a:t>
            </a:r>
          </a:p>
          <a:p>
            <a:pPr marL="0" indent="0">
              <a:buNone/>
            </a:pPr>
            <a:r>
              <a:rPr lang="cs-CZ" sz="1700" dirty="0" smtClean="0"/>
              <a:t>             - hlubokých struktur jazyka  - slovní zásoba  a významy(</a:t>
            </a:r>
            <a:r>
              <a:rPr lang="cs-CZ" sz="1700" dirty="0" err="1" smtClean="0"/>
              <a:t>semantika</a:t>
            </a:r>
            <a:r>
              <a:rPr lang="cs-CZ" sz="1700" dirty="0" smtClean="0"/>
              <a:t>),  gramatika  (morfologie), větná  </a:t>
            </a:r>
          </a:p>
          <a:p>
            <a:pPr marL="0" indent="0">
              <a:buNone/>
            </a:pPr>
            <a:r>
              <a:rPr lang="cs-CZ" sz="1700" dirty="0"/>
              <a:t> </a:t>
            </a:r>
            <a:r>
              <a:rPr lang="cs-CZ" sz="1700" dirty="0" smtClean="0"/>
              <a:t>                stavba   (syntaxe)</a:t>
            </a:r>
          </a:p>
          <a:p>
            <a:r>
              <a:rPr lang="cs-CZ" sz="1700" dirty="0" smtClean="0"/>
              <a:t>Hybnost mluvidel</a:t>
            </a:r>
          </a:p>
          <a:p>
            <a:pPr>
              <a:buNone/>
            </a:pPr>
            <a:r>
              <a:rPr lang="cs-CZ" sz="1700" b="1" u="sng" dirty="0" smtClean="0"/>
              <a:t>Psychologické  a sociální aspekty</a:t>
            </a:r>
          </a:p>
          <a:p>
            <a:r>
              <a:rPr lang="cs-CZ" sz="1700" dirty="0" smtClean="0"/>
              <a:t>Použití „Já“</a:t>
            </a:r>
          </a:p>
          <a:p>
            <a:r>
              <a:rPr lang="cs-CZ" sz="1700" dirty="0"/>
              <a:t>Hra - </a:t>
            </a:r>
            <a:r>
              <a:rPr lang="cs-CZ" sz="1700" dirty="0" smtClean="0"/>
              <a:t> funkčnost, struktura</a:t>
            </a:r>
            <a:r>
              <a:rPr lang="cs-CZ" sz="1700" dirty="0"/>
              <a:t>, napodobování, </a:t>
            </a:r>
            <a:r>
              <a:rPr lang="cs-CZ" sz="1700" dirty="0" smtClean="0"/>
              <a:t>pravidla</a:t>
            </a:r>
          </a:p>
          <a:p>
            <a:r>
              <a:rPr lang="cs-CZ" sz="1700" dirty="0" smtClean="0"/>
              <a:t>Sociální komunikace - </a:t>
            </a:r>
            <a:r>
              <a:rPr lang="cs-CZ" sz="1700" dirty="0" err="1" smtClean="0"/>
              <a:t>kontaktnost</a:t>
            </a:r>
            <a:r>
              <a:rPr lang="cs-CZ" sz="1700" dirty="0" smtClean="0"/>
              <a:t>, vnímání autority, chápání emocí</a:t>
            </a:r>
          </a:p>
          <a:p>
            <a:pPr>
              <a:buNone/>
            </a:pPr>
            <a:r>
              <a:rPr lang="cs-CZ" sz="1700" b="1" u="sng" dirty="0" smtClean="0"/>
              <a:t>Sluch</a:t>
            </a:r>
          </a:p>
          <a:p>
            <a:r>
              <a:rPr lang="cs-CZ" sz="1700" dirty="0" smtClean="0"/>
              <a:t>Reakce na zvuky ( otáčení za zvukem, rámus, tiché oslovení, „Co?“….)</a:t>
            </a:r>
          </a:p>
          <a:p>
            <a:pPr>
              <a:buNone/>
            </a:pPr>
            <a:r>
              <a:rPr lang="cs-CZ" sz="1700" b="1" u="sng" dirty="0"/>
              <a:t>Ostatní dovednosti</a:t>
            </a:r>
          </a:p>
          <a:p>
            <a:r>
              <a:rPr lang="cs-CZ" sz="1700" dirty="0"/>
              <a:t>Pleny, nočník ,  sebeobsluha</a:t>
            </a:r>
          </a:p>
          <a:p>
            <a:r>
              <a:rPr lang="cs-CZ" sz="1700" dirty="0"/>
              <a:t>Kresba  -  obsahová stránka, přítomnost </a:t>
            </a:r>
            <a:r>
              <a:rPr lang="cs-CZ" sz="1700" dirty="0" err="1"/>
              <a:t>organicity</a:t>
            </a:r>
            <a:r>
              <a:rPr lang="cs-CZ" sz="1700" dirty="0"/>
              <a:t> (forma</a:t>
            </a:r>
            <a:r>
              <a:rPr lang="cs-CZ" sz="1700" dirty="0" smtClean="0"/>
              <a:t>)</a:t>
            </a:r>
            <a:endParaRPr lang="cs-CZ" sz="1600" dirty="0" smtClean="0"/>
          </a:p>
          <a:p>
            <a:endParaRPr lang="cs-CZ" sz="1600" dirty="0" smtClean="0"/>
          </a:p>
          <a:p>
            <a:endParaRPr lang="cs-CZ" sz="1600" dirty="0" smtClean="0"/>
          </a:p>
          <a:p>
            <a:endParaRPr lang="cs-CZ" sz="1600" dirty="0" smtClean="0"/>
          </a:p>
          <a:p>
            <a:endParaRPr lang="cs-CZ" sz="1600" dirty="0" smtClean="0"/>
          </a:p>
          <a:p>
            <a:endParaRPr lang="cs-CZ" sz="1600" dirty="0" smtClean="0"/>
          </a:p>
          <a:p>
            <a:endParaRPr lang="cs-CZ" sz="1600" dirty="0" smtClean="0"/>
          </a:p>
          <a:p>
            <a:pPr>
              <a:buNone/>
            </a:pPr>
            <a:endParaRPr lang="cs-CZ" sz="1600" dirty="0" smtClean="0"/>
          </a:p>
          <a:p>
            <a:pPr>
              <a:buNone/>
            </a:pP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-8461448" y="0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j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cs-CZ" dirty="0" smtClean="0"/>
              <a:t>Řeč a kresba</a:t>
            </a:r>
            <a:endParaRPr lang="cs-CZ" dirty="0"/>
          </a:p>
        </p:txBody>
      </p:sp>
      <p:pic>
        <p:nvPicPr>
          <p:cNvPr id="4" name="Picture 2" descr="C:\Users\NB\Desktop\OVŘ R.n.K\obrázky OVŘ\Scan_20131007_09501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075" y="3001588"/>
            <a:ext cx="2595168" cy="366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NB\Desktop\OVŘ R.n.K\obrázky OVŘ\Scan_20131007_095019_001.jpg"/>
          <p:cNvPicPr>
            <a:picLocks noGrp="1" noChangeAspect="1" noChangeArrowheads="1"/>
          </p:cNvPicPr>
          <p:nvPr>
            <p:ph idx="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92696"/>
            <a:ext cx="2575213" cy="364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NB\Desktop\OVŘ R.n.K\obrázky OVŘ\Scan_20131007_095019_00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4396" y="3961945"/>
            <a:ext cx="2172226" cy="307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NB\Desktop\OVŘ R.n.K\obrázky OVŘ\Scan_20131007_095019_00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42336" y="146497"/>
            <a:ext cx="2294612" cy="324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NB\Desktop\OVŘ R.n.K\obrázky OVŘ\Scan_20131007_095019_004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55699" y="3958992"/>
            <a:ext cx="2186509" cy="3090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NB\Desktop\OVŘ R.n.K\skenování0004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2228044" cy="311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dyslalie zesílená +3dB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611016" y="963960"/>
            <a:ext cx="393576" cy="393576"/>
          </a:xfrm>
          <a:prstGeom prst="rect">
            <a:avLst/>
          </a:prstGeom>
        </p:spPr>
      </p:pic>
      <p:pic>
        <p:nvPicPr>
          <p:cNvPr id="9" name="dysartrie zesíl +10 dB.wm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627784" y="3124200"/>
            <a:ext cx="376808" cy="376808"/>
          </a:xfrm>
          <a:prstGeom prst="rect">
            <a:avLst/>
          </a:prstGeom>
        </p:spPr>
      </p:pic>
      <p:pic>
        <p:nvPicPr>
          <p:cNvPr id="10" name="dysfazie +5 dB.wma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611016" y="1972072"/>
            <a:ext cx="448816" cy="44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14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73585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275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92453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730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cs-CZ" dirty="0" smtClean="0"/>
              <a:t>Řeč a kresba</a:t>
            </a:r>
            <a:endParaRPr lang="cs-CZ" dirty="0"/>
          </a:p>
        </p:txBody>
      </p:sp>
      <p:pic>
        <p:nvPicPr>
          <p:cNvPr id="1026" name="Picture 2" descr="C:\Users\NB\Desktop\OVŘ R.n.K\skenování00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836712"/>
            <a:ext cx="4104456" cy="573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dyslalie zesílená +3dB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9592" y="963960"/>
            <a:ext cx="393576" cy="393576"/>
          </a:xfrm>
          <a:prstGeom prst="rect">
            <a:avLst/>
          </a:prstGeom>
        </p:spPr>
      </p:pic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3528" y="1822249"/>
            <a:ext cx="3888432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b="1" u="sng" dirty="0" smtClean="0"/>
              <a:t>Dyslalie</a:t>
            </a:r>
          </a:p>
          <a:p>
            <a:r>
              <a:rPr lang="cs-CZ" dirty="0" smtClean="0"/>
              <a:t>1. </a:t>
            </a:r>
            <a:r>
              <a:rPr lang="cs-CZ" dirty="0" smtClean="0"/>
              <a:t>Postižení  struktur </a:t>
            </a:r>
            <a:r>
              <a:rPr lang="cs-CZ" dirty="0"/>
              <a:t>řeči </a:t>
            </a:r>
          </a:p>
          <a:p>
            <a:r>
              <a:rPr lang="cs-CZ" dirty="0"/>
              <a:t>             -  </a:t>
            </a:r>
            <a:r>
              <a:rPr lang="cs-CZ" b="1" i="1" u="sng" dirty="0"/>
              <a:t>formální „povrchové“</a:t>
            </a:r>
            <a:r>
              <a:rPr lang="cs-CZ" i="1" u="sng" dirty="0"/>
              <a:t> </a:t>
            </a:r>
            <a:r>
              <a:rPr lang="cs-CZ" dirty="0"/>
              <a:t>(</a:t>
            </a:r>
            <a:r>
              <a:rPr lang="cs-CZ" b="1" i="1" u="sng" dirty="0">
                <a:solidFill>
                  <a:srgbClr val="FF0000"/>
                </a:solidFill>
              </a:rPr>
              <a:t>výslovnost</a:t>
            </a:r>
            <a:r>
              <a:rPr lang="cs-CZ" dirty="0"/>
              <a:t>, melodika, </a:t>
            </a:r>
            <a:r>
              <a:rPr lang="cs-CZ" dirty="0" smtClean="0"/>
              <a:t>tempo-  </a:t>
            </a:r>
          </a:p>
          <a:p>
            <a:r>
              <a:rPr lang="cs-CZ" dirty="0"/>
              <a:t> </a:t>
            </a:r>
            <a:r>
              <a:rPr lang="cs-CZ" dirty="0" smtClean="0"/>
              <a:t>rytmus</a:t>
            </a:r>
            <a:r>
              <a:rPr lang="cs-CZ" dirty="0"/>
              <a:t>)  </a:t>
            </a:r>
          </a:p>
          <a:p>
            <a:r>
              <a:rPr lang="cs-CZ" dirty="0"/>
              <a:t>             - </a:t>
            </a:r>
            <a:r>
              <a:rPr lang="cs-CZ" b="1" i="1" u="sng" dirty="0"/>
              <a:t>hlubokých struktur</a:t>
            </a:r>
            <a:r>
              <a:rPr lang="cs-CZ" i="1" u="sng" dirty="0"/>
              <a:t> </a:t>
            </a:r>
            <a:r>
              <a:rPr lang="cs-CZ" dirty="0" smtClean="0"/>
              <a:t>  </a:t>
            </a:r>
          </a:p>
          <a:p>
            <a:r>
              <a:rPr lang="cs-CZ" dirty="0" smtClean="0"/>
              <a:t>     slovní </a:t>
            </a:r>
            <a:r>
              <a:rPr lang="cs-CZ" dirty="0"/>
              <a:t>zásoba  a významy(</a:t>
            </a:r>
            <a:r>
              <a:rPr lang="cs-CZ" dirty="0" err="1"/>
              <a:t>semantika</a:t>
            </a:r>
            <a:r>
              <a:rPr lang="cs-CZ" dirty="0" smtClean="0"/>
              <a:t>)     </a:t>
            </a:r>
          </a:p>
          <a:p>
            <a:r>
              <a:rPr lang="cs-CZ" dirty="0"/>
              <a:t> </a:t>
            </a:r>
            <a:r>
              <a:rPr lang="cs-CZ" dirty="0" smtClean="0"/>
              <a:t>    gramatika  </a:t>
            </a:r>
            <a:r>
              <a:rPr lang="cs-CZ" dirty="0"/>
              <a:t>(morfologie), větná  </a:t>
            </a:r>
          </a:p>
          <a:p>
            <a:r>
              <a:rPr lang="cs-CZ" dirty="0" smtClean="0"/>
              <a:t>     stavba   </a:t>
            </a:r>
            <a:r>
              <a:rPr lang="cs-CZ" dirty="0"/>
              <a:t>(syntaxe</a:t>
            </a:r>
            <a:r>
              <a:rPr lang="cs-CZ" dirty="0" smtClean="0"/>
              <a:t>)</a:t>
            </a:r>
          </a:p>
          <a:p>
            <a:r>
              <a:rPr lang="cs-CZ" dirty="0"/>
              <a:t>2</a:t>
            </a:r>
            <a:r>
              <a:rPr lang="cs-CZ" dirty="0" smtClean="0"/>
              <a:t>. </a:t>
            </a:r>
            <a:r>
              <a:rPr lang="cs-CZ" dirty="0" err="1" smtClean="0"/>
              <a:t>Pragmastická</a:t>
            </a:r>
            <a:r>
              <a:rPr lang="cs-CZ" dirty="0" smtClean="0"/>
              <a:t> </a:t>
            </a:r>
            <a:r>
              <a:rPr lang="cs-CZ" dirty="0" smtClean="0"/>
              <a:t>rovina</a:t>
            </a:r>
          </a:p>
          <a:p>
            <a:endParaRPr lang="cs-CZ" dirty="0"/>
          </a:p>
          <a:p>
            <a:r>
              <a:rPr lang="cs-CZ" dirty="0" smtClean="0"/>
              <a:t>Kresba: obsahově i formálně v normě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565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73585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cs-CZ" dirty="0" smtClean="0"/>
              <a:t>Řeč a kresba</a:t>
            </a:r>
            <a:endParaRPr lang="cs-CZ" dirty="0"/>
          </a:p>
        </p:txBody>
      </p:sp>
      <p:pic>
        <p:nvPicPr>
          <p:cNvPr id="5" name="Picture 3" descr="C:\Users\NB\Desktop\OVŘ R.n.K\obrázky OVŘ\Scan_20131007_095019_00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228" y="836712"/>
            <a:ext cx="366778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NB\Desktop\OVŘ R.n.K\obrázky OVŘ\Scan_20131007_095019_0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35404" y="205356"/>
            <a:ext cx="2358237" cy="333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dysfazie +5 dB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5536" y="836712"/>
            <a:ext cx="448816" cy="44881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4788024" y="3140968"/>
            <a:ext cx="4248472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b="1" u="sng" dirty="0" smtClean="0"/>
              <a:t>Dysfázie</a:t>
            </a:r>
          </a:p>
          <a:p>
            <a:r>
              <a:rPr lang="cs-CZ" dirty="0" smtClean="0"/>
              <a:t>1. </a:t>
            </a:r>
            <a:r>
              <a:rPr lang="cs-CZ" dirty="0" smtClean="0"/>
              <a:t>Postižení  struktur </a:t>
            </a:r>
            <a:r>
              <a:rPr lang="cs-CZ" dirty="0"/>
              <a:t>řeči </a:t>
            </a:r>
          </a:p>
          <a:p>
            <a:r>
              <a:rPr lang="cs-CZ" dirty="0"/>
              <a:t>             -  </a:t>
            </a:r>
            <a:r>
              <a:rPr lang="cs-CZ" b="1" i="1" u="sng" dirty="0"/>
              <a:t>formální „povrchové“</a:t>
            </a:r>
            <a:r>
              <a:rPr lang="cs-CZ" i="1" u="sng" dirty="0"/>
              <a:t> </a:t>
            </a:r>
            <a:r>
              <a:rPr lang="cs-CZ" dirty="0"/>
              <a:t>(</a:t>
            </a:r>
            <a:r>
              <a:rPr lang="cs-CZ" b="1" dirty="0">
                <a:solidFill>
                  <a:srgbClr val="FF0000"/>
                </a:solidFill>
              </a:rPr>
              <a:t>výslovnost</a:t>
            </a:r>
            <a:r>
              <a:rPr lang="cs-CZ" dirty="0"/>
              <a:t>, </a:t>
            </a:r>
            <a:r>
              <a:rPr lang="cs-CZ" b="1" dirty="0">
                <a:solidFill>
                  <a:srgbClr val="FF0000"/>
                </a:solidFill>
              </a:rPr>
              <a:t>melo</a:t>
            </a:r>
            <a:r>
              <a:rPr lang="cs-CZ" dirty="0"/>
              <a:t>dika, </a:t>
            </a:r>
            <a:r>
              <a:rPr lang="cs-CZ" b="1" dirty="0" smtClean="0">
                <a:solidFill>
                  <a:srgbClr val="FF0000"/>
                </a:solidFill>
              </a:rPr>
              <a:t>tempo - rytmus</a:t>
            </a:r>
            <a:r>
              <a:rPr lang="cs-CZ" b="1" dirty="0">
                <a:solidFill>
                  <a:srgbClr val="FF0000"/>
                </a:solidFill>
              </a:rPr>
              <a:t>)  </a:t>
            </a:r>
          </a:p>
          <a:p>
            <a:r>
              <a:rPr lang="cs-CZ" dirty="0"/>
              <a:t>             - </a:t>
            </a:r>
            <a:r>
              <a:rPr lang="cs-CZ" b="1" i="1" u="sng" dirty="0"/>
              <a:t>hlubokých struktur</a:t>
            </a:r>
            <a:r>
              <a:rPr lang="cs-CZ" i="1" u="sng" dirty="0"/>
              <a:t> </a:t>
            </a:r>
            <a:r>
              <a:rPr lang="cs-CZ" dirty="0" smtClean="0"/>
              <a:t>  </a:t>
            </a:r>
          </a:p>
          <a:p>
            <a:r>
              <a:rPr lang="cs-CZ" dirty="0" smtClean="0"/>
              <a:t>    </a:t>
            </a:r>
            <a:r>
              <a:rPr lang="cs-CZ" b="1" dirty="0" smtClean="0">
                <a:solidFill>
                  <a:srgbClr val="FF0000"/>
                </a:solidFill>
              </a:rPr>
              <a:t> slovní </a:t>
            </a:r>
            <a:r>
              <a:rPr lang="cs-CZ" b="1" dirty="0">
                <a:solidFill>
                  <a:srgbClr val="FF0000"/>
                </a:solidFill>
              </a:rPr>
              <a:t>zásoba  a významy(</a:t>
            </a:r>
            <a:r>
              <a:rPr lang="cs-CZ" b="1" dirty="0" err="1">
                <a:solidFill>
                  <a:srgbClr val="FF0000"/>
                </a:solidFill>
              </a:rPr>
              <a:t>semantika</a:t>
            </a:r>
            <a:r>
              <a:rPr lang="cs-CZ" b="1" dirty="0" smtClean="0">
                <a:solidFill>
                  <a:srgbClr val="FF0000"/>
                </a:solidFill>
              </a:rPr>
              <a:t>)     </a:t>
            </a:r>
          </a:p>
          <a:p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smtClean="0">
                <a:solidFill>
                  <a:srgbClr val="FF0000"/>
                </a:solidFill>
              </a:rPr>
              <a:t>    gramatika  </a:t>
            </a:r>
            <a:r>
              <a:rPr lang="cs-CZ" b="1" dirty="0">
                <a:solidFill>
                  <a:srgbClr val="FF0000"/>
                </a:solidFill>
              </a:rPr>
              <a:t>(morfologie), větná  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     stavba   </a:t>
            </a:r>
            <a:r>
              <a:rPr lang="cs-CZ" b="1" dirty="0">
                <a:solidFill>
                  <a:srgbClr val="FF0000"/>
                </a:solidFill>
              </a:rPr>
              <a:t>(syntaxe</a:t>
            </a:r>
            <a:r>
              <a:rPr lang="cs-CZ" b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cs-CZ" b="1" dirty="0">
                <a:solidFill>
                  <a:srgbClr val="FF0000"/>
                </a:solidFill>
              </a:rPr>
              <a:t>2</a:t>
            </a:r>
            <a:r>
              <a:rPr lang="cs-CZ" b="1" dirty="0" smtClean="0">
                <a:solidFill>
                  <a:srgbClr val="FF0000"/>
                </a:solidFill>
              </a:rPr>
              <a:t>. </a:t>
            </a:r>
            <a:r>
              <a:rPr lang="cs-CZ" b="1" dirty="0" err="1" smtClean="0">
                <a:solidFill>
                  <a:srgbClr val="FF0000"/>
                </a:solidFill>
              </a:rPr>
              <a:t>Pragmastická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smtClean="0">
                <a:solidFill>
                  <a:srgbClr val="FF0000"/>
                </a:solidFill>
              </a:rPr>
              <a:t>rovina</a:t>
            </a:r>
          </a:p>
          <a:p>
            <a:endParaRPr lang="cs-CZ" b="1" dirty="0" smtClean="0">
              <a:solidFill>
                <a:srgbClr val="FF0000"/>
              </a:solidFill>
            </a:endParaRPr>
          </a:p>
          <a:p>
            <a:r>
              <a:rPr lang="cs-CZ" b="1" dirty="0" smtClean="0">
                <a:solidFill>
                  <a:srgbClr val="FF0000"/>
                </a:solidFill>
              </a:rPr>
              <a:t>Kresba: </a:t>
            </a:r>
            <a:r>
              <a:rPr lang="cs-CZ" b="1" dirty="0" err="1" smtClean="0">
                <a:solidFill>
                  <a:srgbClr val="FF0000"/>
                </a:solidFill>
              </a:rPr>
              <a:t>organicita</a:t>
            </a:r>
            <a:r>
              <a:rPr lang="cs-CZ" b="1" dirty="0" smtClean="0">
                <a:solidFill>
                  <a:srgbClr val="FF0000"/>
                </a:solidFill>
              </a:rPr>
              <a:t> = postižení  formy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(umístění detailů, napojování čar </a:t>
            </a:r>
            <a:r>
              <a:rPr lang="cs-CZ" b="1" dirty="0" err="1" smtClean="0">
                <a:solidFill>
                  <a:srgbClr val="FF0000"/>
                </a:solidFill>
              </a:rPr>
              <a:t>atd</a:t>
            </a:r>
            <a:r>
              <a:rPr lang="cs-CZ" b="1" dirty="0" smtClean="0">
                <a:solidFill>
                  <a:srgbClr val="FF0000"/>
                </a:solidFill>
              </a:rPr>
              <a:t>…)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65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30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cs-CZ" dirty="0" smtClean="0"/>
              <a:t>Řeč a kresba</a:t>
            </a:r>
            <a:endParaRPr lang="cs-CZ" dirty="0"/>
          </a:p>
        </p:txBody>
      </p:sp>
      <p:pic>
        <p:nvPicPr>
          <p:cNvPr id="6" name="Picture 4" descr="C:\Users\NB\Desktop\OVŘ R.n.K\obrázky OVŘ\Scan_20131007_095019_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09943" y="3202847"/>
            <a:ext cx="2880318" cy="448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NB\Desktop\OVŘ R.n.K\obrázky OVŘ\Scan_20131007_095019_0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69377" y="109953"/>
            <a:ext cx="3168350" cy="447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dysartrie zesíl +10 dB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5616" y="1052736"/>
            <a:ext cx="376808" cy="376808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0" y="2006838"/>
            <a:ext cx="4355976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b="1" u="sng" dirty="0" smtClean="0"/>
              <a:t>Dysartrie</a:t>
            </a:r>
            <a:endParaRPr lang="cs-CZ" dirty="0"/>
          </a:p>
          <a:p>
            <a:r>
              <a:rPr lang="cs-CZ" dirty="0"/>
              <a:t>1</a:t>
            </a:r>
            <a:r>
              <a:rPr lang="cs-CZ" dirty="0" smtClean="0"/>
              <a:t>. </a:t>
            </a:r>
            <a:r>
              <a:rPr lang="cs-CZ" dirty="0" smtClean="0"/>
              <a:t>Postižení  struktur </a:t>
            </a:r>
            <a:r>
              <a:rPr lang="cs-CZ" dirty="0"/>
              <a:t>řeči </a:t>
            </a:r>
          </a:p>
          <a:p>
            <a:r>
              <a:rPr lang="cs-CZ" dirty="0"/>
              <a:t>             -  </a:t>
            </a:r>
            <a:r>
              <a:rPr lang="cs-CZ" b="1" i="1" u="sng" dirty="0"/>
              <a:t>formální „povrchové“</a:t>
            </a:r>
            <a:r>
              <a:rPr lang="cs-CZ" i="1" u="sng" dirty="0"/>
              <a:t> </a:t>
            </a:r>
            <a:r>
              <a:rPr lang="cs-CZ" dirty="0"/>
              <a:t>(</a:t>
            </a:r>
            <a:r>
              <a:rPr lang="cs-CZ" b="1" dirty="0">
                <a:solidFill>
                  <a:srgbClr val="FF0000"/>
                </a:solidFill>
              </a:rPr>
              <a:t>výslovnost, 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smtClean="0">
                <a:solidFill>
                  <a:srgbClr val="FF0000"/>
                </a:solidFill>
              </a:rPr>
              <a:t>                             </a:t>
            </a:r>
            <a:r>
              <a:rPr lang="cs-CZ" b="1" dirty="0" smtClean="0">
                <a:solidFill>
                  <a:srgbClr val="FF0000"/>
                </a:solidFill>
              </a:rPr>
              <a:t>mel</a:t>
            </a:r>
            <a:r>
              <a:rPr lang="cs-CZ" b="1" dirty="0" smtClean="0"/>
              <a:t>odika</a:t>
            </a:r>
            <a:r>
              <a:rPr lang="cs-CZ" b="1" dirty="0"/>
              <a:t>,</a:t>
            </a:r>
            <a:r>
              <a:rPr lang="cs-CZ" dirty="0"/>
              <a:t> </a:t>
            </a:r>
            <a:r>
              <a:rPr lang="cs-CZ" b="1" dirty="0" smtClean="0">
                <a:solidFill>
                  <a:srgbClr val="FF0000"/>
                </a:solidFill>
              </a:rPr>
              <a:t>tempo - rytmus</a:t>
            </a:r>
            <a:r>
              <a:rPr lang="cs-CZ" b="1" dirty="0">
                <a:solidFill>
                  <a:srgbClr val="FF0000"/>
                </a:solidFill>
              </a:rPr>
              <a:t>)  </a:t>
            </a:r>
          </a:p>
          <a:p>
            <a:r>
              <a:rPr lang="cs-CZ" dirty="0"/>
              <a:t>             - </a:t>
            </a:r>
            <a:r>
              <a:rPr lang="cs-CZ" b="1" i="1" u="sng" dirty="0"/>
              <a:t>hlubokých struktur</a:t>
            </a:r>
            <a:r>
              <a:rPr lang="cs-CZ" i="1" u="sng" dirty="0"/>
              <a:t> </a:t>
            </a:r>
            <a:r>
              <a:rPr lang="cs-CZ" dirty="0" smtClean="0"/>
              <a:t>  </a:t>
            </a:r>
          </a:p>
          <a:p>
            <a:r>
              <a:rPr lang="cs-CZ" dirty="0" smtClean="0"/>
              <a:t>     slovní </a:t>
            </a:r>
            <a:r>
              <a:rPr lang="cs-CZ" dirty="0"/>
              <a:t>zásoba  a významy(</a:t>
            </a:r>
            <a:r>
              <a:rPr lang="cs-CZ" dirty="0" err="1"/>
              <a:t>semantika</a:t>
            </a:r>
            <a:r>
              <a:rPr lang="cs-CZ" dirty="0" smtClean="0"/>
              <a:t>)     </a:t>
            </a:r>
          </a:p>
          <a:p>
            <a:r>
              <a:rPr lang="cs-CZ" dirty="0"/>
              <a:t> </a:t>
            </a:r>
            <a:r>
              <a:rPr lang="cs-CZ" dirty="0" smtClean="0"/>
              <a:t>    gramatika  </a:t>
            </a:r>
            <a:r>
              <a:rPr lang="cs-CZ" dirty="0"/>
              <a:t>(morfologie), větná  </a:t>
            </a:r>
          </a:p>
          <a:p>
            <a:r>
              <a:rPr lang="cs-CZ" dirty="0" smtClean="0"/>
              <a:t>     stavba   </a:t>
            </a:r>
            <a:r>
              <a:rPr lang="cs-CZ" dirty="0"/>
              <a:t>(syntaxe</a:t>
            </a:r>
            <a:r>
              <a:rPr lang="cs-CZ" dirty="0" smtClean="0"/>
              <a:t>)</a:t>
            </a:r>
          </a:p>
          <a:p>
            <a:r>
              <a:rPr lang="cs-CZ" dirty="0" smtClean="0"/>
              <a:t>2. </a:t>
            </a:r>
            <a:r>
              <a:rPr lang="cs-CZ" dirty="0" err="1" smtClean="0"/>
              <a:t>Pragmastická</a:t>
            </a:r>
            <a:r>
              <a:rPr lang="cs-CZ" dirty="0" smtClean="0"/>
              <a:t> </a:t>
            </a:r>
            <a:r>
              <a:rPr lang="cs-CZ" dirty="0" smtClean="0"/>
              <a:t>rovina</a:t>
            </a:r>
          </a:p>
          <a:p>
            <a:endParaRPr lang="cs-CZ" dirty="0" smtClean="0"/>
          </a:p>
          <a:p>
            <a:r>
              <a:rPr lang="cs-CZ" dirty="0" smtClean="0"/>
              <a:t>Kresba:  </a:t>
            </a:r>
            <a:r>
              <a:rPr lang="cs-CZ" dirty="0" err="1" smtClean="0"/>
              <a:t>organicita</a:t>
            </a:r>
            <a:r>
              <a:rPr lang="cs-CZ" dirty="0"/>
              <a:t> </a:t>
            </a:r>
            <a:r>
              <a:rPr lang="cs-CZ" dirty="0" smtClean="0"/>
              <a:t>= postižení formy, morbidní kresba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565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75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92453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1026</TotalTime>
  <Words>1612</Words>
  <Application>Microsoft Office PowerPoint</Application>
  <PresentationFormat>Předvádění na obrazovce (4:3)</PresentationFormat>
  <Paragraphs>315</Paragraphs>
  <Slides>18</Slides>
  <Notes>11</Notes>
  <HiddenSlides>0</HiddenSlides>
  <MMClips>9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Motiv sady Office</vt:lpstr>
      <vt:lpstr>Vývojové  poruchy řeči u dětí, diferenciální diagnostika prvního kontaktu</vt:lpstr>
      <vt:lpstr>Komunikace</vt:lpstr>
      <vt:lpstr>Požadavky na řeč</vt:lpstr>
      <vt:lpstr>Morfologie řeči –mluveního projevu</vt:lpstr>
      <vt:lpstr>Diagnostika prvního kontaktu</vt:lpstr>
      <vt:lpstr>Řeč a kresba</vt:lpstr>
      <vt:lpstr>Řeč a kresba</vt:lpstr>
      <vt:lpstr>Řeč a kresba</vt:lpstr>
      <vt:lpstr>Řeč a kresba</vt:lpstr>
      <vt:lpstr>Řeč a kresba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Co zde chybělo?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OVŘ diferenciální diagnostika prvního kontaktu</dc:title>
  <dc:creator>NB</dc:creator>
  <cp:lastModifiedBy>NB</cp:lastModifiedBy>
  <cp:revision>55</cp:revision>
  <dcterms:created xsi:type="dcterms:W3CDTF">2013-09-12T09:13:12Z</dcterms:created>
  <dcterms:modified xsi:type="dcterms:W3CDTF">2013-12-06T05:18:46Z</dcterms:modified>
</cp:coreProperties>
</file>