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60" r:id="rId4"/>
    <p:sldId id="261" r:id="rId5"/>
    <p:sldId id="263" r:id="rId6"/>
    <p:sldId id="264" r:id="rId7"/>
    <p:sldId id="265" r:id="rId8"/>
    <p:sldId id="268" r:id="rId9"/>
    <p:sldId id="267" r:id="rId10"/>
    <p:sldId id="26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56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54839-9926-4E05-A626-6030A5FE7376}" type="datetimeFigureOut">
              <a:rPr lang="cs-CZ" smtClean="0"/>
              <a:pPr/>
              <a:t>7.12.2013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D00D7-40AC-4971-BB7F-F12AEEE849B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105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D00D7-40AC-4971-BB7F-F12AEEE849BF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D00D7-40AC-4971-BB7F-F12AEEE849BF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D00D7-40AC-4971-BB7F-F12AEEE849BF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D00D7-40AC-4971-BB7F-F12AEEE849BF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D00D7-40AC-4971-BB7F-F12AEEE849BF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D00D7-40AC-4971-BB7F-F12AEEE849BF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D00D7-40AC-4971-BB7F-F12AEEE849BF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D00D7-40AC-4971-BB7F-F12AEEE849BF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D00D7-40AC-4971-BB7F-F12AEEE849BF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D00D7-40AC-4971-BB7F-F12AEEE849BF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5533-66AB-4A7B-8604-24400A7CD4C2}" type="datetimeFigureOut">
              <a:rPr lang="cs-CZ" smtClean="0"/>
              <a:pPr/>
              <a:t>7.12.2013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D2DD-1F42-4900-8A80-AB5C0FF4E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5533-66AB-4A7B-8604-24400A7CD4C2}" type="datetimeFigureOut">
              <a:rPr lang="cs-CZ" smtClean="0"/>
              <a:pPr/>
              <a:t>7.12.2013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D2DD-1F42-4900-8A80-AB5C0FF4E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5533-66AB-4A7B-8604-24400A7CD4C2}" type="datetimeFigureOut">
              <a:rPr lang="cs-CZ" smtClean="0"/>
              <a:pPr/>
              <a:t>7.12.2013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D2DD-1F42-4900-8A80-AB5C0FF4E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5533-66AB-4A7B-8604-24400A7CD4C2}" type="datetimeFigureOut">
              <a:rPr lang="cs-CZ" smtClean="0"/>
              <a:pPr/>
              <a:t>7.12.2013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D2DD-1F42-4900-8A80-AB5C0FF4E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5533-66AB-4A7B-8604-24400A7CD4C2}" type="datetimeFigureOut">
              <a:rPr lang="cs-CZ" smtClean="0"/>
              <a:pPr/>
              <a:t>7.12.2013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D2DD-1F42-4900-8A80-AB5C0FF4E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5533-66AB-4A7B-8604-24400A7CD4C2}" type="datetimeFigureOut">
              <a:rPr lang="cs-CZ" smtClean="0"/>
              <a:pPr/>
              <a:t>7.12.2013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D2DD-1F42-4900-8A80-AB5C0FF4E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5533-66AB-4A7B-8604-24400A7CD4C2}" type="datetimeFigureOut">
              <a:rPr lang="cs-CZ" smtClean="0"/>
              <a:pPr/>
              <a:t>7.12.2013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D2DD-1F42-4900-8A80-AB5C0FF4E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5533-66AB-4A7B-8604-24400A7CD4C2}" type="datetimeFigureOut">
              <a:rPr lang="cs-CZ" smtClean="0"/>
              <a:pPr/>
              <a:t>7.12.2013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D2DD-1F42-4900-8A80-AB5C0FF4E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5533-66AB-4A7B-8604-24400A7CD4C2}" type="datetimeFigureOut">
              <a:rPr lang="cs-CZ" smtClean="0"/>
              <a:pPr/>
              <a:t>7.12.2013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D2DD-1F42-4900-8A80-AB5C0FF4E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5533-66AB-4A7B-8604-24400A7CD4C2}" type="datetimeFigureOut">
              <a:rPr lang="cs-CZ" smtClean="0"/>
              <a:pPr/>
              <a:t>7.12.2013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D2DD-1F42-4900-8A80-AB5C0FF4E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5533-66AB-4A7B-8604-24400A7CD4C2}" type="datetimeFigureOut">
              <a:rPr lang="cs-CZ" smtClean="0"/>
              <a:pPr/>
              <a:t>7.12.2013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D2DD-1F42-4900-8A80-AB5C0FF4E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55533-66AB-4A7B-8604-24400A7CD4C2}" type="datetimeFigureOut">
              <a:rPr lang="cs-CZ" smtClean="0"/>
              <a:pPr/>
              <a:t>7.12.2013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CD2DD-1F42-4900-8A80-AB5C0FF4EED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Diferenciální diagnostika závratí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3789040"/>
            <a:ext cx="8640960" cy="184976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MUDr. Martin Kučera</a:t>
            </a:r>
          </a:p>
          <a:p>
            <a:r>
              <a:rPr lang="cs-CZ" dirty="0" smtClean="0"/>
              <a:t>ORL ambulance – centrum léčby hlasových poruch</a:t>
            </a:r>
          </a:p>
          <a:p>
            <a:r>
              <a:rPr lang="cs-CZ" dirty="0" smtClean="0"/>
              <a:t>Rychnov nad Kněžnou</a:t>
            </a:r>
          </a:p>
          <a:p>
            <a:endParaRPr lang="cs-CZ" dirty="0" smtClean="0"/>
          </a:p>
          <a:p>
            <a:r>
              <a:rPr lang="cs-CZ" dirty="0" smtClean="0"/>
              <a:t>www.</a:t>
            </a:r>
            <a:r>
              <a:rPr lang="cs-CZ" dirty="0" err="1" smtClean="0"/>
              <a:t>hlascentrum.cz</a:t>
            </a:r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45640"/>
            <a:ext cx="8229600" cy="95436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Vzácné příčiny nitroušních závratí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92696"/>
            <a:ext cx="8229600" cy="58772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1800" b="1" u="sng" dirty="0" smtClean="0"/>
              <a:t>BPPV (benigní poziční </a:t>
            </a:r>
            <a:r>
              <a:rPr lang="cs-CZ" sz="1800" b="1" u="sng" dirty="0" err="1" smtClean="0"/>
              <a:t>paroxismální</a:t>
            </a:r>
            <a:r>
              <a:rPr lang="cs-CZ" sz="1800" b="1" u="sng" dirty="0" smtClean="0"/>
              <a:t> </a:t>
            </a:r>
            <a:r>
              <a:rPr lang="cs-CZ" sz="1800" b="1" u="sng" dirty="0" err="1" smtClean="0"/>
              <a:t>vertigo</a:t>
            </a:r>
            <a:r>
              <a:rPr lang="cs-CZ" sz="1800" b="1" u="sng" dirty="0" smtClean="0"/>
              <a:t>)</a:t>
            </a:r>
          </a:p>
          <a:p>
            <a:pPr>
              <a:buNone/>
            </a:pPr>
            <a:r>
              <a:rPr lang="cs-CZ" sz="1800" dirty="0" smtClean="0"/>
              <a:t>- Podstata </a:t>
            </a:r>
            <a:r>
              <a:rPr lang="cs-CZ" sz="1800" dirty="0" err="1" smtClean="0"/>
              <a:t>kanalikolitiaza</a:t>
            </a:r>
            <a:r>
              <a:rPr lang="cs-CZ" sz="1800" dirty="0" smtClean="0"/>
              <a:t> nejčastěji  zadního kanálku 92% (later.7%, přední 1%</a:t>
            </a:r>
          </a:p>
          <a:p>
            <a:pPr>
              <a:buNone/>
            </a:pPr>
            <a:r>
              <a:rPr lang="cs-CZ" sz="1800" dirty="0" smtClean="0"/>
              <a:t>- Vteřinové  prudké závratě s nauzeou vyvolané pozicí ucha</a:t>
            </a:r>
          </a:p>
          <a:p>
            <a:pPr>
              <a:buNone/>
            </a:pPr>
            <a:r>
              <a:rPr lang="cs-CZ" sz="1800" dirty="0" smtClean="0"/>
              <a:t>  (často popis – </a:t>
            </a:r>
            <a:r>
              <a:rPr lang="cs-CZ" sz="1800" dirty="0" err="1" smtClean="0"/>
              <a:t>vertigo</a:t>
            </a:r>
            <a:r>
              <a:rPr lang="cs-CZ" sz="1800" dirty="0" smtClean="0"/>
              <a:t> při otočení hlavy nebo záklonu)</a:t>
            </a:r>
          </a:p>
          <a:p>
            <a:pPr>
              <a:buNone/>
            </a:pPr>
            <a:r>
              <a:rPr lang="cs-CZ" sz="1800" dirty="0" smtClean="0"/>
              <a:t>Dg.: </a:t>
            </a:r>
            <a:r>
              <a:rPr lang="cs-CZ" sz="1800" dirty="0" err="1" smtClean="0"/>
              <a:t>semispont</a:t>
            </a:r>
            <a:r>
              <a:rPr lang="cs-CZ" sz="1800" dirty="0" smtClean="0"/>
              <a:t>. vest.jevy –  pozitivita jen při polohovacím testu</a:t>
            </a:r>
          </a:p>
          <a:p>
            <a:pPr>
              <a:buNone/>
            </a:pPr>
            <a:r>
              <a:rPr lang="cs-CZ" sz="1800" dirty="0" err="1" smtClean="0"/>
              <a:t>Th</a:t>
            </a:r>
            <a:r>
              <a:rPr lang="cs-CZ" sz="1800" dirty="0" smtClean="0"/>
              <a:t>.: cviky dle </a:t>
            </a:r>
            <a:r>
              <a:rPr lang="cs-CZ" sz="1800" dirty="0" err="1" smtClean="0"/>
              <a:t>Semonta</a:t>
            </a:r>
            <a:r>
              <a:rPr lang="cs-CZ" sz="1800" dirty="0" smtClean="0"/>
              <a:t>, manévry dle </a:t>
            </a:r>
            <a:r>
              <a:rPr lang="cs-CZ" sz="1800" dirty="0" err="1" smtClean="0"/>
              <a:t>Apleye</a:t>
            </a:r>
            <a:r>
              <a:rPr lang="cs-CZ" sz="1800" dirty="0" smtClean="0"/>
              <a:t> 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b="1" dirty="0" err="1" smtClean="0"/>
              <a:t>Menierova</a:t>
            </a:r>
            <a:r>
              <a:rPr lang="cs-CZ" sz="1800" b="1" dirty="0" smtClean="0"/>
              <a:t> choroba</a:t>
            </a:r>
          </a:p>
          <a:p>
            <a:pPr>
              <a:buNone/>
            </a:pPr>
            <a:r>
              <a:rPr lang="cs-CZ" sz="1800" dirty="0" smtClean="0"/>
              <a:t>- Podstatou je hydrops </a:t>
            </a:r>
            <a:r>
              <a:rPr lang="cs-CZ" sz="1800" dirty="0" err="1" smtClean="0"/>
              <a:t>endolynfatických</a:t>
            </a:r>
            <a:r>
              <a:rPr lang="cs-CZ" sz="1800" dirty="0" smtClean="0"/>
              <a:t> prostor labyrintu</a:t>
            </a:r>
          </a:p>
          <a:p>
            <a:pPr>
              <a:buNone/>
            </a:pPr>
            <a:r>
              <a:rPr lang="cs-CZ" sz="1800" dirty="0" smtClean="0"/>
              <a:t>- Prudké závratě trvající hodiny-dny, vždy provázeny </a:t>
            </a:r>
            <a:r>
              <a:rPr lang="cs-CZ" sz="1800" dirty="0" err="1" smtClean="0"/>
              <a:t>tinitem</a:t>
            </a:r>
            <a:r>
              <a:rPr lang="cs-CZ" sz="1800" dirty="0" smtClean="0"/>
              <a:t> a percepční vadou.</a:t>
            </a:r>
          </a:p>
          <a:p>
            <a:pPr>
              <a:buNone/>
            </a:pPr>
            <a:r>
              <a:rPr lang="cs-CZ" sz="1800" dirty="0" smtClean="0"/>
              <a:t>   Charakteristické recidivy s narůstajícím postupným zhoršováním sluchu a </a:t>
            </a:r>
            <a:r>
              <a:rPr lang="cs-CZ" sz="1800" dirty="0" err="1" smtClean="0"/>
              <a:t>tinitu</a:t>
            </a:r>
            <a:r>
              <a:rPr lang="cs-CZ" sz="1800" dirty="0" smtClean="0"/>
              <a:t>.</a:t>
            </a:r>
          </a:p>
          <a:p>
            <a:pPr>
              <a:buNone/>
            </a:pPr>
            <a:r>
              <a:rPr lang="cs-CZ" sz="1800" dirty="0" smtClean="0"/>
              <a:t>Dg.: Harmonický </a:t>
            </a:r>
            <a:r>
              <a:rPr lang="cs-CZ" sz="1800" dirty="0" err="1" smtClean="0"/>
              <a:t>vestib</a:t>
            </a:r>
            <a:r>
              <a:rPr lang="cs-CZ" sz="1800" dirty="0" smtClean="0"/>
              <a:t>. </a:t>
            </a:r>
            <a:r>
              <a:rPr lang="cs-CZ" sz="1800" dirty="0" err="1" smtClean="0"/>
              <a:t>sy</a:t>
            </a:r>
            <a:r>
              <a:rPr lang="cs-CZ" sz="1800" dirty="0" smtClean="0"/>
              <a:t> (</a:t>
            </a:r>
            <a:r>
              <a:rPr lang="cs-CZ" sz="1800" dirty="0" err="1" smtClean="0"/>
              <a:t>Ny</a:t>
            </a:r>
            <a:r>
              <a:rPr lang="cs-CZ" sz="1800" dirty="0" smtClean="0"/>
              <a:t>, </a:t>
            </a:r>
            <a:r>
              <a:rPr lang="cs-CZ" sz="1800" dirty="0" err="1" smtClean="0"/>
              <a:t>Hautant</a:t>
            </a:r>
            <a:r>
              <a:rPr lang="cs-CZ" sz="1800" dirty="0" smtClean="0"/>
              <a:t>, </a:t>
            </a:r>
            <a:r>
              <a:rPr lang="cs-CZ" sz="1800" dirty="0" err="1" smtClean="0"/>
              <a:t>Romberg</a:t>
            </a:r>
            <a:r>
              <a:rPr lang="cs-CZ" sz="1800" dirty="0" smtClean="0"/>
              <a:t>), percepční vada, recidivy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b="1" dirty="0" err="1" smtClean="0"/>
              <a:t>Neuronitis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vestibularis</a:t>
            </a:r>
            <a:endParaRPr lang="cs-CZ" sz="1800" b="1" dirty="0" smtClean="0"/>
          </a:p>
          <a:p>
            <a:pPr>
              <a:buNone/>
            </a:pPr>
            <a:r>
              <a:rPr lang="cs-CZ" sz="1800" dirty="0" smtClean="0"/>
              <a:t>- Podstatou je nejspíše virové postižení ganglion </a:t>
            </a:r>
            <a:r>
              <a:rPr lang="cs-CZ" sz="1800" dirty="0" err="1" smtClean="0"/>
              <a:t>vestibuláre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- </a:t>
            </a:r>
            <a:r>
              <a:rPr lang="cs-CZ" sz="1800" dirty="0" err="1" smtClean="0"/>
              <a:t>Vertigo</a:t>
            </a:r>
            <a:r>
              <a:rPr lang="cs-CZ" sz="1800" dirty="0" smtClean="0"/>
              <a:t> trvající 1-2 týdny , bez </a:t>
            </a:r>
            <a:r>
              <a:rPr lang="cs-CZ" sz="1800" dirty="0" err="1" smtClean="0"/>
              <a:t>tinitu</a:t>
            </a:r>
            <a:r>
              <a:rPr lang="cs-CZ" sz="1800" dirty="0" smtClean="0"/>
              <a:t> a zhoršení sluchu</a:t>
            </a:r>
          </a:p>
          <a:p>
            <a:pPr>
              <a:buNone/>
            </a:pPr>
            <a:r>
              <a:rPr lang="cs-CZ" sz="1800" dirty="0" smtClean="0"/>
              <a:t>Dg.: Harmonický </a:t>
            </a:r>
            <a:r>
              <a:rPr lang="cs-CZ" sz="1800" dirty="0" err="1" smtClean="0"/>
              <a:t>vestib</a:t>
            </a:r>
            <a:r>
              <a:rPr lang="cs-CZ" sz="1800" dirty="0" smtClean="0"/>
              <a:t>. </a:t>
            </a:r>
            <a:r>
              <a:rPr lang="cs-CZ" sz="1800" dirty="0" err="1" smtClean="0"/>
              <a:t>sy</a:t>
            </a:r>
            <a:r>
              <a:rPr lang="cs-CZ" sz="1800" dirty="0" smtClean="0"/>
              <a:t>, kalorické vyšetření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err="1" smtClean="0"/>
              <a:t>Vertebrogenní</a:t>
            </a:r>
            <a:r>
              <a:rPr lang="cs-CZ" sz="1800" dirty="0" smtClean="0"/>
              <a:t> závrať</a:t>
            </a:r>
          </a:p>
          <a:p>
            <a:pPr>
              <a:buNone/>
            </a:pPr>
            <a:r>
              <a:rPr lang="cs-CZ" sz="1800" dirty="0" smtClean="0"/>
              <a:t>-  Reakce na zvýšenou </a:t>
            </a:r>
            <a:r>
              <a:rPr lang="cs-CZ" sz="1800" dirty="0" err="1" smtClean="0"/>
              <a:t>propriocepci</a:t>
            </a:r>
            <a:r>
              <a:rPr lang="cs-CZ" sz="1800" dirty="0" smtClean="0"/>
              <a:t> z oblasti svalů C páteře</a:t>
            </a:r>
          </a:p>
          <a:p>
            <a:pPr>
              <a:buNone/>
            </a:pPr>
            <a:r>
              <a:rPr lang="cs-CZ" sz="1800" dirty="0" smtClean="0"/>
              <a:t>Dg.: </a:t>
            </a:r>
            <a:r>
              <a:rPr lang="cs-CZ" sz="1800" dirty="0" err="1" smtClean="0"/>
              <a:t>Semispont</a:t>
            </a:r>
            <a:r>
              <a:rPr lang="cs-CZ" sz="1800" dirty="0" smtClean="0"/>
              <a:t>. </a:t>
            </a:r>
            <a:r>
              <a:rPr lang="cs-CZ" sz="1800" dirty="0" err="1" smtClean="0"/>
              <a:t>vestib</a:t>
            </a:r>
            <a:r>
              <a:rPr lang="cs-CZ" sz="1800" dirty="0" smtClean="0"/>
              <a:t>. jevy, </a:t>
            </a:r>
            <a:r>
              <a:rPr lang="cs-CZ" sz="1800" dirty="0" err="1" smtClean="0"/>
              <a:t>zoršení</a:t>
            </a:r>
            <a:r>
              <a:rPr lang="cs-CZ" sz="1800" dirty="0" smtClean="0"/>
              <a:t> zapojením </a:t>
            </a:r>
            <a:r>
              <a:rPr lang="cs-CZ" sz="1800" dirty="0" err="1" smtClean="0"/>
              <a:t>postur</a:t>
            </a:r>
            <a:r>
              <a:rPr lang="cs-CZ" sz="1800" dirty="0" smtClean="0"/>
              <a:t>. Svalů, </a:t>
            </a:r>
          </a:p>
          <a:p>
            <a:pPr>
              <a:buNone/>
            </a:pPr>
            <a:r>
              <a:rPr lang="cs-CZ" sz="1800" dirty="0" smtClean="0"/>
              <a:t>        anamnéza….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1187624" y="5301208"/>
            <a:ext cx="684076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4174293"/>
            <a:ext cx="2520280" cy="242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2789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Patofyziologie závratí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3347864" y="2204864"/>
            <a:ext cx="3240360" cy="216024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995936" y="2363396"/>
            <a:ext cx="19442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u="sng" dirty="0" smtClean="0">
                <a:solidFill>
                  <a:schemeClr val="bg1"/>
                </a:solidFill>
              </a:rPr>
              <a:t>CNS:</a:t>
            </a:r>
          </a:p>
          <a:p>
            <a:pPr algn="ctr"/>
            <a:r>
              <a:rPr lang="cs-CZ" b="1" dirty="0" smtClean="0"/>
              <a:t>Vyhodnocení</a:t>
            </a:r>
          </a:p>
          <a:p>
            <a:pPr algn="ctr"/>
            <a:r>
              <a:rPr lang="cs-CZ" b="1" dirty="0" smtClean="0"/>
              <a:t>Učení</a:t>
            </a:r>
          </a:p>
          <a:p>
            <a:pPr algn="ctr"/>
            <a:r>
              <a:rPr lang="cs-CZ" b="1" dirty="0" smtClean="0"/>
              <a:t>Adaptace</a:t>
            </a:r>
          </a:p>
          <a:p>
            <a:pPr algn="ctr"/>
            <a:r>
              <a:rPr lang="cs-CZ" b="1" dirty="0" smtClean="0"/>
              <a:t>Kompenzace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051720" y="1115452"/>
            <a:ext cx="13681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Labyrint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772072" y="1979548"/>
            <a:ext cx="10717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zrak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43608" y="2627620"/>
            <a:ext cx="13681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Sluch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99592" y="3646765"/>
            <a:ext cx="194421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Tlakové receptory  chodidla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844080" y="4787860"/>
            <a:ext cx="179181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/>
              <a:t>Propriocepce</a:t>
            </a:r>
            <a:r>
              <a:rPr lang="cs-CZ" dirty="0" smtClean="0"/>
              <a:t>  ze šlach a svalů 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276128" y="5733256"/>
            <a:ext cx="222386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Gravitační receptory velkých cév</a:t>
            </a:r>
            <a:endParaRPr lang="cs-CZ" dirty="0"/>
          </a:p>
        </p:txBody>
      </p:sp>
      <p:sp>
        <p:nvSpPr>
          <p:cNvPr id="12" name="Levá složená závorka 11"/>
          <p:cNvSpPr/>
          <p:nvPr/>
        </p:nvSpPr>
        <p:spPr>
          <a:xfrm rot="2223534">
            <a:off x="1089199" y="860943"/>
            <a:ext cx="360040" cy="1864752"/>
          </a:xfrm>
          <a:prstGeom prst="leftBrac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251520" y="982469"/>
            <a:ext cx="1008112" cy="646331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Pozice hlavy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4" name="Levá složená závorka 13"/>
          <p:cNvSpPr/>
          <p:nvPr/>
        </p:nvSpPr>
        <p:spPr>
          <a:xfrm rot="19602196">
            <a:off x="1191409" y="3978419"/>
            <a:ext cx="400462" cy="2494565"/>
          </a:xfrm>
          <a:prstGeom prst="leftBrac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107504" y="5157192"/>
            <a:ext cx="1008112" cy="646331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Pozice těla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228184" y="1124744"/>
            <a:ext cx="1368152" cy="646331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Stabilizace obrazu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236296" y="1988840"/>
            <a:ext cx="1728192" cy="92333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Kontrola rovnováhy pohybů těla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444208" y="4798893"/>
            <a:ext cx="1368152" cy="646331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Prostorová orientace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308304" y="3717032"/>
            <a:ext cx="1368152" cy="646331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Změny  oběhové-TK</a:t>
            </a:r>
            <a:endParaRPr lang="cs-CZ" dirty="0"/>
          </a:p>
        </p:txBody>
      </p:sp>
      <p:sp>
        <p:nvSpPr>
          <p:cNvPr id="20" name="Šipka doprava se zářezem 19"/>
          <p:cNvSpPr/>
          <p:nvPr/>
        </p:nvSpPr>
        <p:spPr>
          <a:xfrm rot="2455495">
            <a:off x="3418975" y="1763351"/>
            <a:ext cx="795918" cy="288032"/>
          </a:xfrm>
          <a:prstGeom prst="notchedRigh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prava se zářezem 20"/>
          <p:cNvSpPr/>
          <p:nvPr/>
        </p:nvSpPr>
        <p:spPr>
          <a:xfrm rot="1681931">
            <a:off x="2891879" y="2339417"/>
            <a:ext cx="576064" cy="288032"/>
          </a:xfrm>
          <a:prstGeom prst="notchedRigh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prava se zářezem 21"/>
          <p:cNvSpPr/>
          <p:nvPr/>
        </p:nvSpPr>
        <p:spPr>
          <a:xfrm rot="919228">
            <a:off x="2651721" y="2915481"/>
            <a:ext cx="576064" cy="288032"/>
          </a:xfrm>
          <a:prstGeom prst="notchedRigh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prava se zářezem 22"/>
          <p:cNvSpPr/>
          <p:nvPr/>
        </p:nvSpPr>
        <p:spPr>
          <a:xfrm rot="20010727">
            <a:off x="2877806" y="3758372"/>
            <a:ext cx="576064" cy="288032"/>
          </a:xfrm>
          <a:prstGeom prst="notchedRigh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doprava se zářezem 23"/>
          <p:cNvSpPr/>
          <p:nvPr/>
        </p:nvSpPr>
        <p:spPr>
          <a:xfrm rot="18528127">
            <a:off x="3631203" y="4391785"/>
            <a:ext cx="576064" cy="288032"/>
          </a:xfrm>
          <a:prstGeom prst="notchedRigh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doprava se zářezem 24"/>
          <p:cNvSpPr/>
          <p:nvPr/>
        </p:nvSpPr>
        <p:spPr>
          <a:xfrm rot="17149275">
            <a:off x="4170433" y="4902176"/>
            <a:ext cx="891004" cy="288032"/>
          </a:xfrm>
          <a:prstGeom prst="notchedRigh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prava se zářezem 25"/>
          <p:cNvSpPr/>
          <p:nvPr/>
        </p:nvSpPr>
        <p:spPr>
          <a:xfrm rot="556291">
            <a:off x="6568783" y="3816523"/>
            <a:ext cx="576064" cy="288032"/>
          </a:xfrm>
          <a:prstGeom prst="notched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Šipka doprava se zářezem 26"/>
          <p:cNvSpPr/>
          <p:nvPr/>
        </p:nvSpPr>
        <p:spPr>
          <a:xfrm rot="20169887">
            <a:off x="6535657" y="2525002"/>
            <a:ext cx="576064" cy="288032"/>
          </a:xfrm>
          <a:prstGeom prst="notched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 doprava se zářezem 27"/>
          <p:cNvSpPr/>
          <p:nvPr/>
        </p:nvSpPr>
        <p:spPr>
          <a:xfrm rot="18861719">
            <a:off x="5812456" y="1935420"/>
            <a:ext cx="576064" cy="288032"/>
          </a:xfrm>
          <a:prstGeom prst="notched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se zářezem 28"/>
          <p:cNvSpPr/>
          <p:nvPr/>
        </p:nvSpPr>
        <p:spPr>
          <a:xfrm rot="2770700">
            <a:off x="5924838" y="4312598"/>
            <a:ext cx="576064" cy="288032"/>
          </a:xfrm>
          <a:prstGeom prst="notched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70%  diferenciální diagnózy je anamnéza </a:t>
            </a:r>
            <a:br>
              <a:rPr lang="cs-CZ" sz="3600" dirty="0" smtClean="0"/>
            </a:br>
            <a:r>
              <a:rPr lang="cs-CZ" sz="3600" dirty="0" smtClean="0"/>
              <a:t>40% závratí nemá jasnou příčinu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635896" y="2348880"/>
            <a:ext cx="792088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sluch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572272" y="1412776"/>
            <a:ext cx="92772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závrať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635896" y="3203684"/>
            <a:ext cx="792088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/>
              <a:t>tinitus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75856" y="5085184"/>
            <a:ext cx="164780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b</a:t>
            </a:r>
            <a:r>
              <a:rPr lang="cs-CZ" dirty="0" smtClean="0"/>
              <a:t>olesti hlavy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156992" y="4211796"/>
            <a:ext cx="1847056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n</a:t>
            </a:r>
            <a:r>
              <a:rPr lang="cs-CZ" dirty="0" smtClean="0"/>
              <a:t>auzea/zvracení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275856" y="6011996"/>
            <a:ext cx="171142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orucha vědomí</a:t>
            </a:r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á složená závorka 16"/>
          <p:cNvSpPr/>
          <p:nvPr/>
        </p:nvSpPr>
        <p:spPr>
          <a:xfrm>
            <a:off x="6588224" y="1484784"/>
            <a:ext cx="432048" cy="2808312"/>
          </a:xfrm>
          <a:prstGeom prst="rightBrac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3851920" y="1332057"/>
            <a:ext cx="1368152" cy="58477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cs-CZ" sz="3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27784" y="116632"/>
            <a:ext cx="3744416" cy="782960"/>
          </a:xfr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Nitroušní příčiny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492896"/>
            <a:ext cx="2458616" cy="864096"/>
          </a:xfrm>
          <a:solidFill>
            <a:schemeClr val="accent3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000" dirty="0" smtClean="0"/>
              <a:t>BPPV</a:t>
            </a:r>
          </a:p>
          <a:p>
            <a:pPr algn="ctr">
              <a:buNone/>
            </a:pPr>
            <a:r>
              <a:rPr lang="cs-CZ" sz="2000" dirty="0" err="1" smtClean="0"/>
              <a:t>Vestibulár</a:t>
            </a:r>
            <a:r>
              <a:rPr lang="cs-CZ" sz="2000" dirty="0" smtClean="0"/>
              <a:t>. </a:t>
            </a:r>
            <a:r>
              <a:rPr lang="cs-CZ" sz="2000" dirty="0" err="1" smtClean="0"/>
              <a:t>neurinitida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139952" y="2348880"/>
            <a:ext cx="792088" cy="36933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sluch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076328" y="1412776"/>
            <a:ext cx="927720" cy="36933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/>
              <a:t>vertigo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139952" y="3203684"/>
            <a:ext cx="792088" cy="36933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/>
              <a:t>tinitus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716288" y="5075892"/>
            <a:ext cx="164780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b</a:t>
            </a:r>
            <a:r>
              <a:rPr lang="cs-CZ" dirty="0" smtClean="0"/>
              <a:t>olesti hlavy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652664" y="6011996"/>
            <a:ext cx="171142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orucha vědomí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589040" y="4077072"/>
            <a:ext cx="1847056" cy="36933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n</a:t>
            </a:r>
            <a:r>
              <a:rPr lang="cs-CZ" dirty="0" smtClean="0"/>
              <a:t>auzea/zvracení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092280" y="2433662"/>
            <a:ext cx="1944216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Trvání:                    dny-týdny- měsíce</a:t>
            </a:r>
          </a:p>
          <a:p>
            <a:pPr algn="ctr"/>
            <a:r>
              <a:rPr lang="cs-CZ" dirty="0" smtClean="0"/>
              <a:t>(mimo BPPV)   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187624" y="1268760"/>
            <a:ext cx="211706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Závislost na poloze </a:t>
            </a:r>
          </a:p>
          <a:p>
            <a:pPr algn="ctr"/>
            <a:r>
              <a:rPr lang="cs-CZ" dirty="0" smtClean="0"/>
              <a:t>a pohybu ucha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259861" y="2636912"/>
            <a:ext cx="1429302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Většinově </a:t>
            </a:r>
          </a:p>
          <a:p>
            <a:pPr algn="ctr"/>
            <a:r>
              <a:rPr lang="cs-CZ" dirty="0" smtClean="0"/>
              <a:t>jednostranně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259632" y="4006805"/>
            <a:ext cx="170637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Závislost na intenzitě </a:t>
            </a:r>
            <a:r>
              <a:rPr lang="cs-CZ" dirty="0" err="1" smtClean="0"/>
              <a:t>vertiga</a:t>
            </a:r>
            <a:endParaRPr lang="cs-CZ" dirty="0"/>
          </a:p>
        </p:txBody>
      </p:sp>
      <p:sp>
        <p:nvSpPr>
          <p:cNvPr id="16" name="Pravá složená závorka 15"/>
          <p:cNvSpPr/>
          <p:nvPr/>
        </p:nvSpPr>
        <p:spPr>
          <a:xfrm>
            <a:off x="5004048" y="2420888"/>
            <a:ext cx="144016" cy="1008112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ovací šipka 18"/>
          <p:cNvCxnSpPr/>
          <p:nvPr/>
        </p:nvCxnSpPr>
        <p:spPr>
          <a:xfrm flipH="1">
            <a:off x="3347864" y="1628800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 flipH="1">
            <a:off x="3059832" y="4293096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á složená závorka 16"/>
          <p:cNvSpPr/>
          <p:nvPr/>
        </p:nvSpPr>
        <p:spPr>
          <a:xfrm>
            <a:off x="6588224" y="1484784"/>
            <a:ext cx="432048" cy="2808312"/>
          </a:xfrm>
          <a:prstGeom prst="rightBrac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116632"/>
            <a:ext cx="5328592" cy="782960"/>
          </a:xfr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cs-CZ" sz="3600" b="1" dirty="0" err="1" smtClean="0"/>
              <a:t>Vertebrogenní</a:t>
            </a:r>
            <a:r>
              <a:rPr lang="cs-CZ" sz="3600" b="1" dirty="0" smtClean="0"/>
              <a:t> příčina</a:t>
            </a:r>
            <a:br>
              <a:rPr lang="cs-CZ" sz="3600" b="1" dirty="0" smtClean="0"/>
            </a:br>
            <a:r>
              <a:rPr lang="cs-CZ" sz="1800" b="1" dirty="0" smtClean="0"/>
              <a:t>reakce na zvýšené proprioceptivní podráždění</a:t>
            </a:r>
            <a:endParaRPr lang="cs-CZ" sz="1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139952" y="2348880"/>
            <a:ext cx="792088" cy="36933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sluch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076328" y="1412776"/>
            <a:ext cx="927720" cy="36933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/>
              <a:t>vertigo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139952" y="3203684"/>
            <a:ext cx="792088" cy="36933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/>
              <a:t>tinitus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716288" y="5075892"/>
            <a:ext cx="1647800" cy="36933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b</a:t>
            </a:r>
            <a:r>
              <a:rPr lang="cs-CZ" dirty="0" smtClean="0"/>
              <a:t>olesti hlavy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652664" y="6011996"/>
            <a:ext cx="171142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orucha vědomí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589040" y="4077072"/>
            <a:ext cx="1847056" cy="36933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n</a:t>
            </a:r>
            <a:r>
              <a:rPr lang="cs-CZ" dirty="0" smtClean="0"/>
              <a:t>auzea/zvracení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092280" y="2276872"/>
            <a:ext cx="1944216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Trvání:                    dny-týdny- měsíce</a:t>
            </a:r>
          </a:p>
          <a:p>
            <a:pPr algn="ctr"/>
            <a:r>
              <a:rPr lang="cs-CZ" dirty="0" smtClean="0"/>
              <a:t>Intenzivní zhoršení zátěží C páteře   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971600" y="1268760"/>
            <a:ext cx="226107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Závislost na pohybu nebo zatížení C páteře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364088" y="2492896"/>
            <a:ext cx="1296144" cy="83099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Oboustranně/ </a:t>
            </a:r>
          </a:p>
          <a:p>
            <a:pPr algn="ctr"/>
            <a:r>
              <a:rPr lang="cs-CZ" sz="1600" dirty="0"/>
              <a:t>j</a:t>
            </a:r>
            <a:r>
              <a:rPr lang="cs-CZ" sz="1600" dirty="0" smtClean="0"/>
              <a:t>ednostranně</a:t>
            </a:r>
            <a:endParaRPr lang="cs-CZ" sz="16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259632" y="4006805"/>
            <a:ext cx="170637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Závislost na intenzitě </a:t>
            </a:r>
            <a:r>
              <a:rPr lang="cs-CZ" dirty="0" err="1" smtClean="0"/>
              <a:t>vertiga</a:t>
            </a:r>
            <a:endParaRPr lang="cs-CZ" dirty="0"/>
          </a:p>
        </p:txBody>
      </p:sp>
      <p:sp>
        <p:nvSpPr>
          <p:cNvPr id="16" name="Pravá složená závorka 15"/>
          <p:cNvSpPr/>
          <p:nvPr/>
        </p:nvSpPr>
        <p:spPr>
          <a:xfrm>
            <a:off x="5004048" y="2420888"/>
            <a:ext cx="288032" cy="1008112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ovací šipka 18"/>
          <p:cNvCxnSpPr/>
          <p:nvPr/>
        </p:nvCxnSpPr>
        <p:spPr>
          <a:xfrm flipH="1">
            <a:off x="3347864" y="1628800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 flipH="1">
            <a:off x="3059832" y="4293096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ovéPole 26"/>
          <p:cNvSpPr txBox="1"/>
          <p:nvPr/>
        </p:nvSpPr>
        <p:spPr>
          <a:xfrm>
            <a:off x="3563888" y="6054387"/>
            <a:ext cx="1880592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cs-CZ" sz="40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3707904" y="2060848"/>
            <a:ext cx="1664568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cs-CZ" sz="48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923928" y="3780329"/>
            <a:ext cx="1152128" cy="58477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cs-CZ" sz="32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851920" y="2132856"/>
            <a:ext cx="1368152" cy="646331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cs-CZ" sz="3600" dirty="0"/>
          </a:p>
        </p:txBody>
      </p:sp>
      <p:sp>
        <p:nvSpPr>
          <p:cNvPr id="17" name="Pravá složená závorka 16"/>
          <p:cNvSpPr/>
          <p:nvPr/>
        </p:nvSpPr>
        <p:spPr>
          <a:xfrm>
            <a:off x="6804248" y="2204864"/>
            <a:ext cx="288032" cy="3960440"/>
          </a:xfrm>
          <a:prstGeom prst="rightBrac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44624"/>
            <a:ext cx="5328592" cy="782960"/>
          </a:xfrm>
          <a:noFill/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Kardiovaskulární postižení</a:t>
            </a:r>
            <a:endParaRPr lang="cs-CZ" sz="1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139952" y="3059668"/>
            <a:ext cx="792088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sluch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076328" y="2267580"/>
            <a:ext cx="927720" cy="36933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/>
              <a:t>vertigo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139952" y="3861048"/>
            <a:ext cx="792088" cy="36933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/>
              <a:t>tinitus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716288" y="5373216"/>
            <a:ext cx="1647800" cy="369332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b</a:t>
            </a:r>
            <a:r>
              <a:rPr lang="cs-CZ" dirty="0" smtClean="0"/>
              <a:t>olesti hlavy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652664" y="6237312"/>
            <a:ext cx="1711424" cy="36933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orucha vědomí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589040" y="4715852"/>
            <a:ext cx="1847056" cy="369332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n</a:t>
            </a:r>
            <a:r>
              <a:rPr lang="cs-CZ" dirty="0" smtClean="0"/>
              <a:t>auzea/zvracení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236296" y="3729806"/>
            <a:ext cx="1800200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Trvání:                     vteřiny-hodiny,</a:t>
            </a:r>
          </a:p>
          <a:p>
            <a:pPr algn="ctr"/>
            <a:r>
              <a:rPr lang="cs-CZ" dirty="0" smtClean="0"/>
              <a:t>rychlý nástup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971600" y="2132856"/>
            <a:ext cx="226107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Závislost na  poloze těla a hlavy 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508104" y="3473713"/>
            <a:ext cx="1296144" cy="13234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oboustranně/ </a:t>
            </a:r>
          </a:p>
          <a:p>
            <a:pPr algn="ctr"/>
            <a:r>
              <a:rPr lang="cs-CZ" sz="1600" dirty="0" smtClean="0"/>
              <a:t>jednostranně</a:t>
            </a:r>
          </a:p>
          <a:p>
            <a:pPr algn="ctr"/>
            <a:r>
              <a:rPr lang="cs-CZ" sz="1600" dirty="0" smtClean="0"/>
              <a:t>/</a:t>
            </a:r>
          </a:p>
          <a:p>
            <a:pPr algn="ctr"/>
            <a:r>
              <a:rPr lang="cs-CZ" sz="1600" dirty="0" smtClean="0"/>
              <a:t>v hlavě</a:t>
            </a:r>
            <a:endParaRPr lang="cs-CZ" sz="1600" dirty="0"/>
          </a:p>
        </p:txBody>
      </p:sp>
      <p:sp>
        <p:nvSpPr>
          <p:cNvPr id="16" name="Pravá složená závorka 15"/>
          <p:cNvSpPr/>
          <p:nvPr/>
        </p:nvSpPr>
        <p:spPr>
          <a:xfrm>
            <a:off x="5148064" y="3789040"/>
            <a:ext cx="288032" cy="576064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ovací šipka 18"/>
          <p:cNvCxnSpPr/>
          <p:nvPr/>
        </p:nvCxnSpPr>
        <p:spPr>
          <a:xfrm flipH="1">
            <a:off x="3347864" y="2420888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2386608" cy="648072"/>
          </a:xfrm>
          <a:solidFill>
            <a:schemeClr val="accent3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cs-CZ" sz="2800" dirty="0" smtClean="0"/>
              <a:t>Hypertenzní</a:t>
            </a:r>
          </a:p>
          <a:p>
            <a:pPr algn="ctr">
              <a:buNone/>
            </a:pPr>
            <a:r>
              <a:rPr lang="cs-CZ" sz="2800" dirty="0" smtClean="0"/>
              <a:t>krize</a:t>
            </a:r>
            <a:endParaRPr lang="cs-CZ" sz="2800" dirty="0"/>
          </a:p>
        </p:txBody>
      </p:sp>
      <p:sp>
        <p:nvSpPr>
          <p:cNvPr id="24" name="Zástupný symbol pro obsah 2"/>
          <p:cNvSpPr txBox="1">
            <a:spLocks/>
          </p:cNvSpPr>
          <p:nvPr/>
        </p:nvSpPr>
        <p:spPr>
          <a:xfrm>
            <a:off x="3265512" y="1052736"/>
            <a:ext cx="2458616" cy="64807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Hypotenze</a:t>
            </a:r>
          </a:p>
        </p:txBody>
      </p:sp>
      <p:sp>
        <p:nvSpPr>
          <p:cNvPr id="25" name="Zástupný symbol pro obsah 2"/>
          <p:cNvSpPr txBox="1">
            <a:spLocks/>
          </p:cNvSpPr>
          <p:nvPr/>
        </p:nvSpPr>
        <p:spPr>
          <a:xfrm>
            <a:off x="6433864" y="1052736"/>
            <a:ext cx="2458616" cy="64807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dirty="0" smtClean="0"/>
              <a:t>Stenóza cév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9" name="Přímá spojovací čára 28"/>
          <p:cNvCxnSpPr/>
          <p:nvPr/>
        </p:nvCxnSpPr>
        <p:spPr>
          <a:xfrm>
            <a:off x="1835696" y="1916832"/>
            <a:ext cx="5616624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116632"/>
            <a:ext cx="5328592" cy="782960"/>
          </a:xfr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Postižení zraku</a:t>
            </a:r>
            <a:endParaRPr lang="cs-CZ" sz="1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139952" y="2348880"/>
            <a:ext cx="792088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sluch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076328" y="1619508"/>
            <a:ext cx="927720" cy="36933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/>
              <a:t>vertigo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139952" y="3203684"/>
            <a:ext cx="792088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/>
              <a:t>tinitus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716288" y="5075892"/>
            <a:ext cx="1647800" cy="36933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b</a:t>
            </a:r>
            <a:r>
              <a:rPr lang="cs-CZ" dirty="0" smtClean="0"/>
              <a:t>olesti hlavy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652664" y="6011996"/>
            <a:ext cx="171142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orucha vědomí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589040" y="4077072"/>
            <a:ext cx="1847056" cy="36933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n</a:t>
            </a:r>
            <a:r>
              <a:rPr lang="cs-CZ" dirty="0" smtClean="0"/>
              <a:t>auzea/zvracení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796136" y="1220559"/>
            <a:ext cx="1944216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Trvání:                    dny-týdny- měsíce zhoršení při zrakové zátěží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971600" y="1486525"/>
            <a:ext cx="226107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Odeznívá při zavřených očích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259632" y="4006805"/>
            <a:ext cx="170637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Závislost na intenzitě </a:t>
            </a:r>
            <a:r>
              <a:rPr lang="cs-CZ" dirty="0" err="1" smtClean="0"/>
              <a:t>vertiga</a:t>
            </a:r>
            <a:endParaRPr lang="cs-CZ" dirty="0"/>
          </a:p>
        </p:txBody>
      </p:sp>
      <p:sp>
        <p:nvSpPr>
          <p:cNvPr id="16" name="Pravá složená závorka 15"/>
          <p:cNvSpPr/>
          <p:nvPr/>
        </p:nvSpPr>
        <p:spPr>
          <a:xfrm>
            <a:off x="5076056" y="1556792"/>
            <a:ext cx="504056" cy="504056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ovací šipka 18"/>
          <p:cNvCxnSpPr/>
          <p:nvPr/>
        </p:nvCxnSpPr>
        <p:spPr>
          <a:xfrm flipH="1">
            <a:off x="3347864" y="1844824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 flipH="1">
            <a:off x="3059832" y="4293096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3923928" y="1700808"/>
            <a:ext cx="1224136" cy="52322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cs-CZ" sz="2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116632"/>
            <a:ext cx="5328592" cy="782960"/>
          </a:xfr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Postižení CNS</a:t>
            </a:r>
            <a:endParaRPr lang="cs-CZ" sz="1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139952" y="2492896"/>
            <a:ext cx="792088" cy="369332"/>
          </a:xfrm>
          <a:prstGeom prst="rect">
            <a:avLst/>
          </a:prstGeom>
          <a:solidFill>
            <a:schemeClr val="tx2">
              <a:lumMod val="2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sluch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076328" y="1772816"/>
            <a:ext cx="927720" cy="36933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/>
              <a:t>vertigo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139952" y="3284984"/>
            <a:ext cx="792088" cy="369332"/>
          </a:xfrm>
          <a:prstGeom prst="rect">
            <a:avLst/>
          </a:prstGeom>
          <a:solidFill>
            <a:schemeClr val="tx2">
              <a:lumMod val="2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/>
              <a:t>tinitus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716288" y="4653136"/>
            <a:ext cx="1647800" cy="36933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b</a:t>
            </a:r>
            <a:r>
              <a:rPr lang="cs-CZ" dirty="0" smtClean="0"/>
              <a:t>olesti hlavy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652664" y="5373216"/>
            <a:ext cx="1711424" cy="36933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orucha vědomí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589040" y="4005064"/>
            <a:ext cx="1847056" cy="36933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n</a:t>
            </a:r>
            <a:r>
              <a:rPr lang="cs-CZ" dirty="0" smtClean="0"/>
              <a:t>auzea/zvracení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796136" y="2060848"/>
            <a:ext cx="1944216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Trvání:                    dny-týdny- měsíce,</a:t>
            </a:r>
          </a:p>
          <a:p>
            <a:pPr algn="ctr"/>
            <a:r>
              <a:rPr lang="cs-CZ" dirty="0" smtClean="0"/>
              <a:t>postupně </a:t>
            </a:r>
            <a:r>
              <a:rPr lang="cs-CZ" dirty="0" err="1" smtClean="0"/>
              <a:t>progreduje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83568" y="3861048"/>
            <a:ext cx="221042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Není závislost na intenzitě </a:t>
            </a:r>
            <a:r>
              <a:rPr lang="cs-CZ" dirty="0" err="1" smtClean="0"/>
              <a:t>vertiga</a:t>
            </a:r>
            <a:endParaRPr lang="cs-CZ" dirty="0"/>
          </a:p>
        </p:txBody>
      </p:sp>
      <p:sp>
        <p:nvSpPr>
          <p:cNvPr id="16" name="Pravá složená závorka 15"/>
          <p:cNvSpPr/>
          <p:nvPr/>
        </p:nvSpPr>
        <p:spPr>
          <a:xfrm>
            <a:off x="5148064" y="1772816"/>
            <a:ext cx="432048" cy="180020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ovací šipka 22"/>
          <p:cNvCxnSpPr/>
          <p:nvPr/>
        </p:nvCxnSpPr>
        <p:spPr>
          <a:xfrm flipH="1">
            <a:off x="2987824" y="4221088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Nadpis 1"/>
          <p:cNvSpPr txBox="1">
            <a:spLocks/>
          </p:cNvSpPr>
          <p:nvPr/>
        </p:nvSpPr>
        <p:spPr>
          <a:xfrm>
            <a:off x="2195736" y="1052736"/>
            <a:ext cx="4680520" cy="504056"/>
          </a:xfrm>
          <a:prstGeom prst="rect">
            <a:avLst/>
          </a:prstGeom>
          <a:solidFill>
            <a:schemeClr val="tx2">
              <a:lumMod val="25000"/>
            </a:schemeClr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Postižení n.</a:t>
            </a:r>
            <a:r>
              <a:rPr kumimoji="0" lang="cs-CZ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cs-CZ" sz="3600" b="1" dirty="0" smtClean="0">
                <a:latin typeface="+mj-lt"/>
                <a:ea typeface="+mj-ea"/>
                <a:cs typeface="+mj-cs"/>
              </a:rPr>
              <a:t>VIII.</a:t>
            </a:r>
            <a:endParaRPr kumimoji="0" lang="cs-CZ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123728" y="6156012"/>
            <a:ext cx="5040560" cy="369332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Další:  zorné pole, pády, změny chování...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95536" y="1397000"/>
          <a:ext cx="8352927" cy="3544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792088"/>
                <a:gridCol w="792088"/>
                <a:gridCol w="1008112"/>
                <a:gridCol w="1512168"/>
                <a:gridCol w="1512168"/>
                <a:gridCol w="1296143"/>
              </a:tblGrid>
              <a:tr h="59069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závrať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sluch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tinitus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nauzea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bolesti hlavy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vědomí</a:t>
                      </a:r>
                      <a:endParaRPr lang="cs-CZ" dirty="0"/>
                    </a:p>
                  </a:txBody>
                  <a:tcPr/>
                </a:tc>
              </a:tr>
              <a:tr h="590695">
                <a:tc>
                  <a:txBody>
                    <a:bodyPr/>
                    <a:lstStyle/>
                    <a:p>
                      <a:r>
                        <a:rPr lang="cs-CZ" dirty="0" smtClean="0"/>
                        <a:t>Nitroušní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9069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Vertebgrog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9069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Kardiovaskul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90695">
                <a:tc>
                  <a:txBody>
                    <a:bodyPr/>
                    <a:lstStyle/>
                    <a:p>
                      <a:r>
                        <a:rPr lang="cs-CZ" dirty="0" smtClean="0"/>
                        <a:t>Zrak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90695">
                <a:tc>
                  <a:txBody>
                    <a:bodyPr/>
                    <a:lstStyle/>
                    <a:p>
                      <a:r>
                        <a:rPr lang="cs-CZ" dirty="0" smtClean="0"/>
                        <a:t>CNS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Kříž 5"/>
          <p:cNvSpPr/>
          <p:nvPr/>
        </p:nvSpPr>
        <p:spPr>
          <a:xfrm>
            <a:off x="2051720" y="4509120"/>
            <a:ext cx="288032" cy="28803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Kříž 6"/>
          <p:cNvSpPr/>
          <p:nvPr/>
        </p:nvSpPr>
        <p:spPr>
          <a:xfrm>
            <a:off x="3707904" y="2708920"/>
            <a:ext cx="288032" cy="28803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Kříž 7"/>
          <p:cNvSpPr/>
          <p:nvPr/>
        </p:nvSpPr>
        <p:spPr>
          <a:xfrm>
            <a:off x="2843808" y="2708920"/>
            <a:ext cx="288032" cy="28803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Kříž 8"/>
          <p:cNvSpPr/>
          <p:nvPr/>
        </p:nvSpPr>
        <p:spPr>
          <a:xfrm>
            <a:off x="2051720" y="2708920"/>
            <a:ext cx="288032" cy="28803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Kříž 9"/>
          <p:cNvSpPr/>
          <p:nvPr/>
        </p:nvSpPr>
        <p:spPr>
          <a:xfrm>
            <a:off x="5004048" y="2132856"/>
            <a:ext cx="288032" cy="28803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Kříž 10"/>
          <p:cNvSpPr/>
          <p:nvPr/>
        </p:nvSpPr>
        <p:spPr>
          <a:xfrm>
            <a:off x="3707904" y="2132856"/>
            <a:ext cx="288032" cy="28803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Kříž 11"/>
          <p:cNvSpPr/>
          <p:nvPr/>
        </p:nvSpPr>
        <p:spPr>
          <a:xfrm>
            <a:off x="2843808" y="2132856"/>
            <a:ext cx="288032" cy="28803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Kříž 12"/>
          <p:cNvSpPr/>
          <p:nvPr/>
        </p:nvSpPr>
        <p:spPr>
          <a:xfrm>
            <a:off x="2051720" y="2132856"/>
            <a:ext cx="288032" cy="28803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Kříž 13"/>
          <p:cNvSpPr/>
          <p:nvPr/>
        </p:nvSpPr>
        <p:spPr>
          <a:xfrm>
            <a:off x="6516216" y="3933056"/>
            <a:ext cx="288032" cy="28803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Kříž 14"/>
          <p:cNvSpPr/>
          <p:nvPr/>
        </p:nvSpPr>
        <p:spPr>
          <a:xfrm>
            <a:off x="5004048" y="3933056"/>
            <a:ext cx="288032" cy="28803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Kříž 15"/>
          <p:cNvSpPr/>
          <p:nvPr/>
        </p:nvSpPr>
        <p:spPr>
          <a:xfrm>
            <a:off x="2051720" y="3933056"/>
            <a:ext cx="288032" cy="28803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Kříž 16"/>
          <p:cNvSpPr/>
          <p:nvPr/>
        </p:nvSpPr>
        <p:spPr>
          <a:xfrm>
            <a:off x="7884368" y="3284984"/>
            <a:ext cx="288032" cy="28803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Kříž 17"/>
          <p:cNvSpPr/>
          <p:nvPr/>
        </p:nvSpPr>
        <p:spPr>
          <a:xfrm>
            <a:off x="5004048" y="3284984"/>
            <a:ext cx="288032" cy="28803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Kříž 18"/>
          <p:cNvSpPr/>
          <p:nvPr/>
        </p:nvSpPr>
        <p:spPr>
          <a:xfrm>
            <a:off x="3635896" y="3284984"/>
            <a:ext cx="288032" cy="28803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Kříž 19"/>
          <p:cNvSpPr/>
          <p:nvPr/>
        </p:nvSpPr>
        <p:spPr>
          <a:xfrm>
            <a:off x="2051720" y="3284984"/>
            <a:ext cx="288032" cy="28803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Kříž 20"/>
          <p:cNvSpPr/>
          <p:nvPr/>
        </p:nvSpPr>
        <p:spPr>
          <a:xfrm>
            <a:off x="6516216" y="2708920"/>
            <a:ext cx="288032" cy="28803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Kříž 21"/>
          <p:cNvSpPr/>
          <p:nvPr/>
        </p:nvSpPr>
        <p:spPr>
          <a:xfrm>
            <a:off x="5004048" y="2708920"/>
            <a:ext cx="288032" cy="28803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Kříž 22"/>
          <p:cNvSpPr/>
          <p:nvPr/>
        </p:nvSpPr>
        <p:spPr>
          <a:xfrm>
            <a:off x="7884368" y="4509120"/>
            <a:ext cx="288032" cy="28803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Kříž 23"/>
          <p:cNvSpPr/>
          <p:nvPr/>
        </p:nvSpPr>
        <p:spPr>
          <a:xfrm>
            <a:off x="6516216" y="4509120"/>
            <a:ext cx="288032" cy="28803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Kříž 24"/>
          <p:cNvSpPr/>
          <p:nvPr/>
        </p:nvSpPr>
        <p:spPr>
          <a:xfrm>
            <a:off x="5004048" y="4509120"/>
            <a:ext cx="288032" cy="28803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Mínus 25"/>
          <p:cNvSpPr/>
          <p:nvPr/>
        </p:nvSpPr>
        <p:spPr>
          <a:xfrm>
            <a:off x="3923928" y="3140968"/>
            <a:ext cx="432048" cy="504056"/>
          </a:xfrm>
          <a:prstGeom prst="mathMin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Kříž 26"/>
          <p:cNvSpPr/>
          <p:nvPr/>
        </p:nvSpPr>
        <p:spPr>
          <a:xfrm>
            <a:off x="3635896" y="4509120"/>
            <a:ext cx="288032" cy="28803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Kříž 27"/>
          <p:cNvSpPr/>
          <p:nvPr/>
        </p:nvSpPr>
        <p:spPr>
          <a:xfrm>
            <a:off x="2699792" y="4509120"/>
            <a:ext cx="288032" cy="288032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Mínus 28"/>
          <p:cNvSpPr/>
          <p:nvPr/>
        </p:nvSpPr>
        <p:spPr>
          <a:xfrm>
            <a:off x="2987824" y="4365104"/>
            <a:ext cx="432048" cy="504056"/>
          </a:xfrm>
          <a:prstGeom prst="mathMin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Mínus 29"/>
          <p:cNvSpPr/>
          <p:nvPr/>
        </p:nvSpPr>
        <p:spPr>
          <a:xfrm>
            <a:off x="3923928" y="4365104"/>
            <a:ext cx="432048" cy="504056"/>
          </a:xfrm>
          <a:prstGeom prst="mathMin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</TotalTime>
  <Words>431</Words>
  <Application>Microsoft Office PowerPoint</Application>
  <PresentationFormat>Předvádění na obrazovce (4:3)</PresentationFormat>
  <Paragraphs>144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Diferenciální diagnostika závratí</vt:lpstr>
      <vt:lpstr>Patofyziologie závratí</vt:lpstr>
      <vt:lpstr>70%  diferenciální diagnózy je anamnéza  40% závratí nemá jasnou příčinu</vt:lpstr>
      <vt:lpstr>Nitroušní příčiny</vt:lpstr>
      <vt:lpstr>Vertebrogenní příčina reakce na zvýšené proprioceptivní podráždění</vt:lpstr>
      <vt:lpstr>Kardiovaskulární postižení</vt:lpstr>
      <vt:lpstr>Postižení zraku</vt:lpstr>
      <vt:lpstr>Postižení CNS</vt:lpstr>
      <vt:lpstr>Prezentace aplikace PowerPoint</vt:lpstr>
      <vt:lpstr>Vzácné příčiny nitroušních závratí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Vertigo</dc:title>
  <dc:creator>NB</dc:creator>
  <cp:lastModifiedBy>NB</cp:lastModifiedBy>
  <cp:revision>16</cp:revision>
  <dcterms:created xsi:type="dcterms:W3CDTF">2013-02-23T07:00:42Z</dcterms:created>
  <dcterms:modified xsi:type="dcterms:W3CDTF">2013-12-07T20:26:35Z</dcterms:modified>
</cp:coreProperties>
</file>