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4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124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E846B-5BBE-4FF4-89F3-D6068B7091DD}" type="datetimeFigureOut">
              <a:rPr lang="cs-CZ" smtClean="0"/>
              <a:pPr/>
              <a:t>4.7.2013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0491D-628F-4599-8CF4-C00C0145056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0491D-628F-4599-8CF4-C00C0145056E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2E2A6-FA98-42BB-B1FD-82AFDC3ABA0F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2E2A6-FA98-42BB-B1FD-82AFDC3ABA0F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2E2A6-FA98-42BB-B1FD-82AFDC3ABA0F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0491D-628F-4599-8CF4-C00C0145056E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2E2A6-FA98-42BB-B1FD-82AFDC3ABA0F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0491D-628F-4599-8CF4-C00C0145056E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0491D-628F-4599-8CF4-C00C0145056E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ABC4-41CE-4E9B-9F9A-40D54921EAC9}" type="datetimeFigureOut">
              <a:rPr lang="cs-CZ" smtClean="0"/>
              <a:pPr/>
              <a:t>4.7.2013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C803-0641-40DC-A002-D2800ACF41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ABC4-41CE-4E9B-9F9A-40D54921EAC9}" type="datetimeFigureOut">
              <a:rPr lang="cs-CZ" smtClean="0"/>
              <a:pPr/>
              <a:t>4.7.2013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C803-0641-40DC-A002-D2800ACF41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ABC4-41CE-4E9B-9F9A-40D54921EAC9}" type="datetimeFigureOut">
              <a:rPr lang="cs-CZ" smtClean="0"/>
              <a:pPr/>
              <a:t>4.7.2013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C803-0641-40DC-A002-D2800ACF41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ABC4-41CE-4E9B-9F9A-40D54921EAC9}" type="datetimeFigureOut">
              <a:rPr lang="cs-CZ" smtClean="0"/>
              <a:pPr/>
              <a:t>4.7.2013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C803-0641-40DC-A002-D2800ACF41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ABC4-41CE-4E9B-9F9A-40D54921EAC9}" type="datetimeFigureOut">
              <a:rPr lang="cs-CZ" smtClean="0"/>
              <a:pPr/>
              <a:t>4.7.2013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C803-0641-40DC-A002-D2800ACF41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ABC4-41CE-4E9B-9F9A-40D54921EAC9}" type="datetimeFigureOut">
              <a:rPr lang="cs-CZ" smtClean="0"/>
              <a:pPr/>
              <a:t>4.7.2013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C803-0641-40DC-A002-D2800ACF41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ABC4-41CE-4E9B-9F9A-40D54921EAC9}" type="datetimeFigureOut">
              <a:rPr lang="cs-CZ" smtClean="0"/>
              <a:pPr/>
              <a:t>4.7.2013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C803-0641-40DC-A002-D2800ACF41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ABC4-41CE-4E9B-9F9A-40D54921EAC9}" type="datetimeFigureOut">
              <a:rPr lang="cs-CZ" smtClean="0"/>
              <a:pPr/>
              <a:t>4.7.2013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C803-0641-40DC-A002-D2800ACF41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ABC4-41CE-4E9B-9F9A-40D54921EAC9}" type="datetimeFigureOut">
              <a:rPr lang="cs-CZ" smtClean="0"/>
              <a:pPr/>
              <a:t>4.7.2013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C803-0641-40DC-A002-D2800ACF41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ABC4-41CE-4E9B-9F9A-40D54921EAC9}" type="datetimeFigureOut">
              <a:rPr lang="cs-CZ" smtClean="0"/>
              <a:pPr/>
              <a:t>4.7.2013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C803-0641-40DC-A002-D2800ACF41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ABC4-41CE-4E9B-9F9A-40D54921EAC9}" type="datetimeFigureOut">
              <a:rPr lang="cs-CZ" smtClean="0"/>
              <a:pPr/>
              <a:t>4.7.2013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C803-0641-40DC-A002-D2800ACF41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7ABC4-41CE-4E9B-9F9A-40D54921EAC9}" type="datetimeFigureOut">
              <a:rPr lang="cs-CZ" smtClean="0"/>
              <a:pPr/>
              <a:t>4.7.2013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7C803-0641-40DC-A002-D2800ACF41A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7.png"/><Relationship Id="rId3" Type="http://schemas.openxmlformats.org/officeDocument/2006/relationships/video" Target="file:///C:\Users\NB\Desktop\koncovky\kasuistiky+uk&#225;zky\chlumeck&#253;%201%20dyskoord%20n&#225;dech.wmv" TargetMode="Externa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6.png"/><Relationship Id="rId2" Type="http://schemas.openxmlformats.org/officeDocument/2006/relationships/audio" Target="file:///C:\Users\NB\Documents\HK%20semin&#225;&#345;%202013%20postura%20-dech-hlas-&#345;e&#269;\kasuistiky+uk&#225;zky\chlum%20vol&#225;n&#237;%20p&#345;ed%20zes&#237;len&#233;.wav" TargetMode="External"/><Relationship Id="rId1" Type="http://schemas.openxmlformats.org/officeDocument/2006/relationships/video" Target="file:///C:\Users\NB\Documents\HK%20semin&#225;&#345;%202013%20postura%20-dech-hlas-&#345;e&#269;\kasuistiky+uk&#225;zky\K%20-%20%20psychog.%20afonie.mpg" TargetMode="Externa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.png"/><Relationship Id="rId5" Type="http://schemas.openxmlformats.org/officeDocument/2006/relationships/audio" Target="file:///C:\Users\NB\Documents\HK%20semin&#225;&#345;%202013%20postura%20-dech-hlas-&#345;e&#269;\kasuistiky+uk&#225;zky\Parkins.%20p&#345;ed%20st&#345;ih%20zes&#237;l%20+8.wma" TargetMode="Externa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video" Target="file:///C:\Users\NB\Documents\HK%20semin&#225;&#345;%202013%20postura%20-dech-hlas-&#345;e&#269;\kasuistiky+uk&#225;zky\S%20-%20obrna%20vpravo.wmv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file:///C:\Users\NB\Documents\PEVOC\koncovky\kasuistiky+uk&#225;zky\chlum%20vol&#225;n&#237;%20p&#345;ed%20zes&#237;len&#233;%20odpov.%20intenzita.wav" TargetMode="External"/><Relationship Id="rId7" Type="http://schemas.openxmlformats.org/officeDocument/2006/relationships/image" Target="../media/image1.jpeg"/><Relationship Id="rId2" Type="http://schemas.openxmlformats.org/officeDocument/2006/relationships/video" Target="file:///C:\Users\NB\Desktop\koncovky\kasuistiky+uk&#225;zky\chlumeck&#253;%201%20dyskoord%20n&#225;dech.wmv" TargetMode="External"/><Relationship Id="rId1" Type="http://schemas.openxmlformats.org/officeDocument/2006/relationships/video" Target="file:///C:\Users\NB\Desktop\koncovky\kasuistiky+uk&#225;zky\chlumeck&#253;%20koncovka.wmv" TargetMode="External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5.png"/><Relationship Id="rId4" Type="http://schemas.openxmlformats.org/officeDocument/2006/relationships/audio" Target="file:///C:\Users\NB\Documents\PEVOC\koncovky\kasuistiky+uk&#225;zky\chlum%20vol&#225;n&#237;%20po%20zes&#237;len&#233;.wav" TargetMode="Externa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B\Desktop\P1080499 - Kop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424"/>
            <a:ext cx="9144000" cy="6768952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8424936" cy="1470025"/>
          </a:xfrm>
        </p:spPr>
        <p:txBody>
          <a:bodyPr>
            <a:noAutofit/>
          </a:bodyPr>
          <a:lstStyle/>
          <a:p>
            <a:r>
              <a:rPr lang="cs-CZ" sz="3600" b="1" dirty="0" err="1" smtClean="0"/>
              <a:t>Rehabilitation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of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selected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disorders</a:t>
            </a:r>
            <a:r>
              <a:rPr lang="cs-CZ" sz="3600" b="1" dirty="0" smtClean="0"/>
              <a:t> </a:t>
            </a:r>
            <a:br>
              <a:rPr lang="cs-CZ" sz="3600" b="1" dirty="0" smtClean="0"/>
            </a:br>
            <a:r>
              <a:rPr lang="cs-CZ" sz="3600" b="1" dirty="0" err="1" smtClean="0"/>
              <a:t>of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voice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and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speach</a:t>
            </a:r>
            <a:r>
              <a:rPr lang="cs-CZ" sz="3600" b="1" dirty="0" smtClean="0"/>
              <a:t> by </a:t>
            </a:r>
            <a:r>
              <a:rPr lang="cs-CZ" sz="3600" b="1" dirty="0" err="1" smtClean="0"/>
              <a:t>playing</a:t>
            </a:r>
            <a:r>
              <a:rPr lang="cs-CZ" sz="3600" b="1" dirty="0" smtClean="0"/>
              <a:t> </a:t>
            </a:r>
            <a:br>
              <a:rPr lang="cs-CZ" sz="3600" b="1" dirty="0" smtClean="0"/>
            </a:br>
            <a:r>
              <a:rPr lang="cs-CZ" sz="3600" b="1" dirty="0" err="1" smtClean="0"/>
              <a:t>the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overblown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flute</a:t>
            </a:r>
            <a:endParaRPr lang="cs-CZ" sz="3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2924944"/>
            <a:ext cx="8208912" cy="3456384"/>
          </a:xfrm>
        </p:spPr>
        <p:txBody>
          <a:bodyPr>
            <a:normAutofit/>
          </a:bodyPr>
          <a:lstStyle/>
          <a:p>
            <a:endParaRPr lang="cs-CZ" sz="1600" dirty="0" smtClean="0"/>
          </a:p>
          <a:p>
            <a:r>
              <a:rPr lang="cs-CZ" sz="2800" b="1" dirty="0" smtClean="0"/>
              <a:t>MUDr. Martin Kučera</a:t>
            </a:r>
          </a:p>
          <a:p>
            <a:r>
              <a:rPr lang="cs-CZ" sz="2200" dirty="0" smtClean="0"/>
              <a:t>ORL – centrum léčby hlasových poruch  v Rychnově nad Kněžnou</a:t>
            </a:r>
          </a:p>
          <a:p>
            <a:endParaRPr lang="cs-CZ" sz="1600" dirty="0" smtClean="0"/>
          </a:p>
          <a:p>
            <a:r>
              <a:rPr lang="cs-CZ" sz="1900" b="1" dirty="0" smtClean="0"/>
              <a:t>www.</a:t>
            </a:r>
            <a:r>
              <a:rPr lang="cs-CZ" sz="1900" b="1" dirty="0" err="1" smtClean="0"/>
              <a:t>hlascentrum.cz</a:t>
            </a:r>
            <a:endParaRPr lang="cs-CZ" sz="1900" b="1" dirty="0" smtClean="0"/>
          </a:p>
          <a:p>
            <a:endParaRPr lang="cs-CZ" sz="1600" dirty="0" smtClean="0"/>
          </a:p>
          <a:p>
            <a:r>
              <a:rPr lang="cs-CZ" sz="1600" b="1" dirty="0" smtClean="0"/>
              <a:t>Překlad: PhDr. Jan Kuneš</a:t>
            </a:r>
          </a:p>
          <a:p>
            <a:endParaRPr lang="cs-CZ" sz="1600" dirty="0" smtClean="0"/>
          </a:p>
          <a:p>
            <a:r>
              <a:rPr lang="cs-CZ" sz="1600" dirty="0" smtClean="0"/>
              <a:t>Veškeré fotodokumentace a </a:t>
            </a:r>
            <a:r>
              <a:rPr lang="cs-CZ" sz="1600" dirty="0" err="1" smtClean="0"/>
              <a:t>videodokumentace</a:t>
            </a:r>
            <a:r>
              <a:rPr lang="cs-CZ" sz="1600" dirty="0" smtClean="0"/>
              <a:t> pořízeny s informovaným souhlasem pacienta, nebo zákonného zástupce pacienta dle § 12 odst. 1 zákona č. 40/1964 Sb.</a:t>
            </a:r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NB\Desktop\P1080499 - Kop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424"/>
            <a:ext cx="9144000" cy="6768952"/>
          </a:xfrm>
          <a:prstGeom prst="rect">
            <a:avLst/>
          </a:prstGeom>
          <a:noFill/>
        </p:spPr>
      </p:pic>
      <p:pic>
        <p:nvPicPr>
          <p:cNvPr id="4" name="detail_image" descr=" Leonardo da Vinci - Vitruvian man (proportion drawing)"/>
          <p:cNvPicPr>
            <a:picLocks noChangeAspect="1" noChangeArrowheads="1"/>
          </p:cNvPicPr>
          <p:nvPr/>
        </p:nvPicPr>
        <p:blipFill>
          <a:blip r:embed="rId4" cstate="print">
            <a:lum contrast="-12000"/>
          </a:blip>
          <a:srcRect l="12378" t="20264" r="14134" b="25429"/>
          <a:stretch>
            <a:fillRect/>
          </a:stretch>
        </p:blipFill>
        <p:spPr bwMode="auto">
          <a:xfrm>
            <a:off x="1619250" y="404664"/>
            <a:ext cx="5976938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Čtyřstranná šipka 5"/>
          <p:cNvSpPr/>
          <p:nvPr/>
        </p:nvSpPr>
        <p:spPr>
          <a:xfrm>
            <a:off x="4355976" y="836712"/>
            <a:ext cx="504056" cy="504056"/>
          </a:xfrm>
          <a:prstGeom prst="quadArrow">
            <a:avLst/>
          </a:prstGeom>
          <a:solidFill>
            <a:srgbClr val="C0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nahoru 6"/>
          <p:cNvSpPr/>
          <p:nvPr/>
        </p:nvSpPr>
        <p:spPr>
          <a:xfrm>
            <a:off x="4427984" y="1484784"/>
            <a:ext cx="360040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eva a nahoru 7"/>
          <p:cNvSpPr/>
          <p:nvPr/>
        </p:nvSpPr>
        <p:spPr>
          <a:xfrm rot="2677132">
            <a:off x="4293137" y="2593114"/>
            <a:ext cx="643066" cy="628623"/>
          </a:xfrm>
          <a:prstGeom prst="left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nahoru 8"/>
          <p:cNvSpPr/>
          <p:nvPr/>
        </p:nvSpPr>
        <p:spPr>
          <a:xfrm>
            <a:off x="4860032" y="2060848"/>
            <a:ext cx="144016" cy="36004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nahoru 9"/>
          <p:cNvSpPr/>
          <p:nvPr/>
        </p:nvSpPr>
        <p:spPr>
          <a:xfrm>
            <a:off x="4211960" y="2060848"/>
            <a:ext cx="144016" cy="36004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nahoru 10"/>
          <p:cNvSpPr/>
          <p:nvPr/>
        </p:nvSpPr>
        <p:spPr>
          <a:xfrm>
            <a:off x="4932040" y="1556792"/>
            <a:ext cx="144016" cy="36004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nahoru 11"/>
          <p:cNvSpPr/>
          <p:nvPr/>
        </p:nvSpPr>
        <p:spPr>
          <a:xfrm>
            <a:off x="4139952" y="1556792"/>
            <a:ext cx="144016" cy="36004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nahoru 12"/>
          <p:cNvSpPr/>
          <p:nvPr/>
        </p:nvSpPr>
        <p:spPr>
          <a:xfrm>
            <a:off x="4499992" y="2357264"/>
            <a:ext cx="216024" cy="36004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prava 14"/>
          <p:cNvSpPr/>
          <p:nvPr/>
        </p:nvSpPr>
        <p:spPr>
          <a:xfrm>
            <a:off x="5292080" y="1360192"/>
            <a:ext cx="720080" cy="1966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prava 15"/>
          <p:cNvSpPr/>
          <p:nvPr/>
        </p:nvSpPr>
        <p:spPr>
          <a:xfrm flipH="1">
            <a:off x="3347864" y="1340768"/>
            <a:ext cx="720080" cy="1882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lů 16"/>
          <p:cNvSpPr/>
          <p:nvPr/>
        </p:nvSpPr>
        <p:spPr>
          <a:xfrm rot="1860252">
            <a:off x="3972972" y="3200054"/>
            <a:ext cx="219921" cy="97379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lů 18"/>
          <p:cNvSpPr/>
          <p:nvPr/>
        </p:nvSpPr>
        <p:spPr>
          <a:xfrm rot="20097365">
            <a:off x="4983694" y="3289083"/>
            <a:ext cx="236345" cy="97696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Elipsa 19"/>
          <p:cNvSpPr/>
          <p:nvPr/>
        </p:nvSpPr>
        <p:spPr>
          <a:xfrm>
            <a:off x="2411636" y="2132285"/>
            <a:ext cx="4392612" cy="4537075"/>
          </a:xfrm>
          <a:prstGeom prst="ellipse">
            <a:avLst/>
          </a:prstGeom>
          <a:solidFill>
            <a:schemeClr val="accent1">
              <a:lumMod val="75000"/>
              <a:alpha val="33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cs-CZ" sz="1400" dirty="0">
              <a:noFill/>
            </a:endParaRPr>
          </a:p>
        </p:txBody>
      </p:sp>
      <p:sp>
        <p:nvSpPr>
          <p:cNvPr id="26" name="Čtyřstranná šipka 25"/>
          <p:cNvSpPr/>
          <p:nvPr/>
        </p:nvSpPr>
        <p:spPr>
          <a:xfrm>
            <a:off x="4211960" y="692696"/>
            <a:ext cx="792088" cy="720080"/>
          </a:xfrm>
          <a:prstGeom prst="quadArrow">
            <a:avLst/>
          </a:prstGeom>
          <a:solidFill>
            <a:srgbClr val="C0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Elipsa 23"/>
          <p:cNvSpPr/>
          <p:nvPr/>
        </p:nvSpPr>
        <p:spPr>
          <a:xfrm>
            <a:off x="4139952" y="0"/>
            <a:ext cx="4392613" cy="4537075"/>
          </a:xfrm>
          <a:prstGeom prst="ellipse">
            <a:avLst/>
          </a:prstGeom>
          <a:solidFill>
            <a:srgbClr val="92D050">
              <a:alpha val="33000"/>
            </a:srgbClr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cs-CZ" dirty="0">
              <a:noFill/>
            </a:endParaRPr>
          </a:p>
        </p:txBody>
      </p:sp>
      <p:sp>
        <p:nvSpPr>
          <p:cNvPr id="22" name="Elipsa 21"/>
          <p:cNvSpPr/>
          <p:nvPr/>
        </p:nvSpPr>
        <p:spPr>
          <a:xfrm>
            <a:off x="685031" y="0"/>
            <a:ext cx="4391025" cy="4537075"/>
          </a:xfrm>
          <a:prstGeom prst="ellipse">
            <a:avLst/>
          </a:prstGeom>
          <a:solidFill>
            <a:srgbClr val="C00000">
              <a:alpha val="33000"/>
            </a:srgb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cs-CZ" dirty="0">
              <a:noFill/>
            </a:endParaRPr>
          </a:p>
        </p:txBody>
      </p:sp>
      <p:sp>
        <p:nvSpPr>
          <p:cNvPr id="30" name="Elipsa 29"/>
          <p:cNvSpPr/>
          <p:nvPr/>
        </p:nvSpPr>
        <p:spPr>
          <a:xfrm>
            <a:off x="3203848" y="1124744"/>
            <a:ext cx="2808312" cy="273630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solidFill>
                  <a:srgbClr val="C00000"/>
                </a:solidFill>
              </a:rPr>
              <a:t>NAPĚTÍ</a:t>
            </a:r>
            <a:endParaRPr lang="cs-CZ" sz="4400" b="1" dirty="0">
              <a:solidFill>
                <a:srgbClr val="C00000"/>
              </a:solidFill>
            </a:endParaRPr>
          </a:p>
        </p:txBody>
      </p:sp>
      <p:sp>
        <p:nvSpPr>
          <p:cNvPr id="23" name="TextovéPole 8"/>
          <p:cNvSpPr txBox="1">
            <a:spLocks noChangeArrowheads="1"/>
          </p:cNvSpPr>
          <p:nvPr/>
        </p:nvSpPr>
        <p:spPr bwMode="auto">
          <a:xfrm>
            <a:off x="503213" y="1970608"/>
            <a:ext cx="1260475" cy="522288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b="1" dirty="0"/>
              <a:t>Psycho</a:t>
            </a:r>
          </a:p>
        </p:txBody>
      </p:sp>
      <p:sp>
        <p:nvSpPr>
          <p:cNvPr id="25" name="TextovéPole 7"/>
          <p:cNvSpPr txBox="1">
            <a:spLocks noChangeArrowheads="1"/>
          </p:cNvSpPr>
          <p:nvPr/>
        </p:nvSpPr>
        <p:spPr bwMode="auto">
          <a:xfrm>
            <a:off x="7452320" y="1988840"/>
            <a:ext cx="1258887" cy="522287"/>
          </a:xfrm>
          <a:prstGeom prst="rect">
            <a:avLst/>
          </a:prstGeom>
          <a:solidFill>
            <a:srgbClr val="328E3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800" b="1" dirty="0" err="1"/>
              <a:t>Socio</a:t>
            </a:r>
            <a:endParaRPr lang="cs-CZ" sz="2800" b="1" dirty="0"/>
          </a:p>
        </p:txBody>
      </p:sp>
      <p:sp>
        <p:nvSpPr>
          <p:cNvPr id="21" name="TextovéPole 9"/>
          <p:cNvSpPr txBox="1">
            <a:spLocks noChangeArrowheads="1"/>
          </p:cNvSpPr>
          <p:nvPr/>
        </p:nvSpPr>
        <p:spPr bwMode="auto">
          <a:xfrm>
            <a:off x="3961184" y="5929461"/>
            <a:ext cx="1258888" cy="52387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800" b="1" dirty="0"/>
              <a:t>Bio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6" grpId="0" animBg="1"/>
      <p:bldP spid="24" grpId="0" animBg="1"/>
      <p:bldP spid="22" grpId="0" animBg="1"/>
      <p:bldP spid="30" grpId="0" animBg="1"/>
      <p:bldP spid="23" grpId="0" animBg="1"/>
      <p:bldP spid="25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NB\Desktop\P1080499 - Kopie.JPG"/>
          <p:cNvPicPr>
            <a:picLocks noChangeAspect="1" noChangeArrowheads="1"/>
          </p:cNvPicPr>
          <p:nvPr/>
        </p:nvPicPr>
        <p:blipFill>
          <a:blip r:embed="rId8" cstate="print"/>
          <a:srcRect r="48026"/>
          <a:stretch>
            <a:fillRect/>
          </a:stretch>
        </p:blipFill>
        <p:spPr bwMode="auto">
          <a:xfrm>
            <a:off x="-1188640" y="44424"/>
            <a:ext cx="10332640" cy="6768952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179512" y="44624"/>
            <a:ext cx="496855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1. Zvýšené napětí - koordinovaně </a:t>
            </a:r>
          </a:p>
          <a:p>
            <a:r>
              <a:rPr lang="cs-CZ" sz="2400" dirty="0" smtClean="0"/>
              <a:t>                                </a:t>
            </a:r>
            <a:r>
              <a:rPr lang="cs-CZ" sz="2400" b="1" dirty="0" smtClean="0"/>
              <a:t>-</a:t>
            </a:r>
            <a:r>
              <a:rPr lang="cs-CZ" sz="2400" dirty="0" smtClean="0"/>
              <a:t> </a:t>
            </a:r>
            <a:r>
              <a:rPr lang="cs-CZ" sz="2400" b="1" u="sng" dirty="0" err="1" smtClean="0"/>
              <a:t>diskoordinovaně</a:t>
            </a:r>
            <a:endParaRPr lang="cs-CZ" sz="2400" b="1" u="sng" dirty="0" smtClean="0"/>
          </a:p>
          <a:p>
            <a:pPr marL="342900" indent="-342900"/>
            <a:r>
              <a:rPr lang="cs-CZ" sz="2400" b="1" dirty="0" smtClean="0"/>
              <a:t>2. Snížené napětí - celkově </a:t>
            </a:r>
          </a:p>
          <a:p>
            <a:pPr marL="342900" indent="-342900"/>
            <a:r>
              <a:rPr lang="cs-CZ" sz="2400" b="1" dirty="0" smtClean="0"/>
              <a:t>                                 - místně</a:t>
            </a:r>
          </a:p>
          <a:p>
            <a:pPr marL="342900" indent="-342900"/>
            <a:endParaRPr lang="cs-CZ" sz="2400" b="1" dirty="0" smtClean="0"/>
          </a:p>
          <a:p>
            <a:pPr marL="342900" indent="-342900"/>
            <a:r>
              <a:rPr lang="cs-CZ" sz="2400" b="1" dirty="0" smtClean="0"/>
              <a:t>3. Kombinace zvýšeného i sníženého</a:t>
            </a:r>
          </a:p>
          <a:p>
            <a:pPr marL="342900" indent="-342900"/>
            <a:r>
              <a:rPr lang="cs-CZ" sz="2400" b="1" dirty="0" smtClean="0"/>
              <a:t>     napětí na různých úrovních </a:t>
            </a:r>
          </a:p>
          <a:p>
            <a:endParaRPr lang="cs-CZ" b="1" u="sng" dirty="0" smtClean="0"/>
          </a:p>
          <a:p>
            <a:endParaRPr lang="cs-CZ" dirty="0"/>
          </a:p>
        </p:txBody>
      </p:sp>
      <p:pic>
        <p:nvPicPr>
          <p:cNvPr id="13" name="K -  psychog. afonie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2635785" y="2708920"/>
            <a:ext cx="2024225" cy="1656184"/>
          </a:xfrm>
          <a:prstGeom prst="rect">
            <a:avLst/>
          </a:prstGeom>
        </p:spPr>
      </p:pic>
      <p:pic>
        <p:nvPicPr>
          <p:cNvPr id="16" name="chlum volání před zesílené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7003504" y="3501008"/>
            <a:ext cx="304800" cy="304800"/>
          </a:xfrm>
          <a:prstGeom prst="rect">
            <a:avLst/>
          </a:prstGeom>
        </p:spPr>
      </p:pic>
      <p:pic>
        <p:nvPicPr>
          <p:cNvPr id="17" name="chlumecký 1 dyskoord nádech.wmv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11" cstate="print"/>
          <a:stretch>
            <a:fillRect/>
          </a:stretch>
        </p:blipFill>
        <p:spPr>
          <a:xfrm>
            <a:off x="5148064" y="3789040"/>
            <a:ext cx="3919758" cy="2204864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2" cstate="print"/>
          <a:srcRect l="25275" t="5560" r="25113" b="7081"/>
          <a:stretch>
            <a:fillRect/>
          </a:stretch>
        </p:blipFill>
        <p:spPr bwMode="auto">
          <a:xfrm>
            <a:off x="5764286" y="44624"/>
            <a:ext cx="334421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Přímá spojovací čára 20"/>
          <p:cNvCxnSpPr/>
          <p:nvPr/>
        </p:nvCxnSpPr>
        <p:spPr>
          <a:xfrm>
            <a:off x="7020272" y="1628800"/>
            <a:ext cx="86409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/>
          <p:nvPr/>
        </p:nvCxnSpPr>
        <p:spPr>
          <a:xfrm>
            <a:off x="7020272" y="548680"/>
            <a:ext cx="86409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čára 25"/>
          <p:cNvCxnSpPr/>
          <p:nvPr/>
        </p:nvCxnSpPr>
        <p:spPr>
          <a:xfrm>
            <a:off x="7020272" y="404664"/>
            <a:ext cx="86409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čára 26"/>
          <p:cNvCxnSpPr/>
          <p:nvPr/>
        </p:nvCxnSpPr>
        <p:spPr>
          <a:xfrm>
            <a:off x="7020272" y="908720"/>
            <a:ext cx="86409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čára 27"/>
          <p:cNvCxnSpPr/>
          <p:nvPr/>
        </p:nvCxnSpPr>
        <p:spPr>
          <a:xfrm>
            <a:off x="7020272" y="1340768"/>
            <a:ext cx="86409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S - obrna vpravo.wmv">
            <a:hlinkClick r:id="" action="ppaction://media"/>
          </p:cNvPr>
          <p:cNvPicPr>
            <a:picLocks noRot="1" noChangeAspect="1"/>
          </p:cNvPicPr>
          <p:nvPr>
            <a:videoFile r:link="rId4"/>
          </p:nvPr>
        </p:nvPicPr>
        <p:blipFill>
          <a:blip r:embed="rId13" cstate="print"/>
          <a:stretch>
            <a:fillRect/>
          </a:stretch>
        </p:blipFill>
        <p:spPr>
          <a:xfrm>
            <a:off x="2717794" y="4854759"/>
            <a:ext cx="1998222" cy="1598577"/>
          </a:xfrm>
          <a:prstGeom prst="rect">
            <a:avLst/>
          </a:prstGeom>
        </p:spPr>
      </p:pic>
      <p:pic>
        <p:nvPicPr>
          <p:cNvPr id="30" name="Obrázek 29"/>
          <p:cNvPicPr/>
          <p:nvPr/>
        </p:nvPicPr>
        <p:blipFill>
          <a:blip r:embed="rId14" cstate="print"/>
          <a:srcRect l="39319" t="14092" r="37872" b="23577"/>
          <a:stretch>
            <a:fillRect/>
          </a:stretch>
        </p:blipFill>
        <p:spPr bwMode="auto">
          <a:xfrm>
            <a:off x="251520" y="3284984"/>
            <a:ext cx="136815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Obdélník 30"/>
          <p:cNvSpPr/>
          <p:nvPr/>
        </p:nvSpPr>
        <p:spPr>
          <a:xfrm>
            <a:off x="827584" y="3501008"/>
            <a:ext cx="36004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2" name="Parkins. před střih zesíl +8.wma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5" cstate="print"/>
          <a:stretch>
            <a:fillRect/>
          </a:stretch>
        </p:blipFill>
        <p:spPr>
          <a:xfrm>
            <a:off x="827584" y="2836168"/>
            <a:ext cx="304800" cy="304800"/>
          </a:xfrm>
          <a:prstGeom prst="rect">
            <a:avLst/>
          </a:prstGeom>
        </p:spPr>
      </p:pic>
      <p:sp>
        <p:nvSpPr>
          <p:cNvPr id="33" name="TextovéPole 32"/>
          <p:cNvSpPr txBox="1"/>
          <p:nvPr/>
        </p:nvSpPr>
        <p:spPr>
          <a:xfrm>
            <a:off x="107504" y="5672281"/>
            <a:ext cx="1584176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Parkinsonova choroba</a:t>
            </a:r>
            <a:endParaRPr lang="cs-CZ" sz="1200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2627784" y="4365104"/>
            <a:ext cx="2079848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Funkční „psychogenní“ afonie</a:t>
            </a:r>
            <a:endParaRPr lang="cs-CZ" sz="1200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2915816" y="6381328"/>
            <a:ext cx="1584176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Obrna  pravé hlasivky</a:t>
            </a:r>
            <a:endParaRPr lang="cs-CZ" sz="1200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5580112" y="6093296"/>
            <a:ext cx="3240360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Nekoordinované dýchání, hyperkinetická dysfonie, hlasivkové uzlíky, hypotonie v oblasti kořene jazyka a patra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9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0897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B\Desktop\P1080497 - Kop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12968" cy="782960"/>
          </a:xfrm>
        </p:spPr>
        <p:txBody>
          <a:bodyPr>
            <a:noAutofit/>
          </a:bodyPr>
          <a:lstStyle/>
          <a:p>
            <a:r>
              <a:rPr lang="cs-CZ" sz="2400" b="1" dirty="0" smtClean="0"/>
              <a:t>Jak pracovat s napětím těla?</a:t>
            </a:r>
            <a:br>
              <a:rPr lang="cs-CZ" sz="2400" b="1" dirty="0" smtClean="0"/>
            </a:br>
            <a:r>
              <a:rPr lang="cs-CZ" sz="2400" b="1" dirty="0" smtClean="0"/>
              <a:t>Jak směřovat svalové napětí od středu k periferii?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15816" y="908720"/>
            <a:ext cx="6228184" cy="554461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sz="4200" b="1" dirty="0" smtClean="0"/>
              <a:t>1. Práce s tělem  - s místním napětí </a:t>
            </a:r>
            <a:r>
              <a:rPr lang="cs-CZ" sz="4000" dirty="0" smtClean="0"/>
              <a:t>(technika svalových </a:t>
            </a:r>
            <a:r>
              <a:rPr lang="cs-CZ" sz="4000" dirty="0" smtClean="0"/>
              <a:t>souhybů,</a:t>
            </a:r>
            <a:r>
              <a:rPr lang="cs-CZ" sz="3700" dirty="0" smtClean="0"/>
              <a:t>řízená </a:t>
            </a:r>
            <a:r>
              <a:rPr lang="cs-CZ" sz="3700" dirty="0" smtClean="0"/>
              <a:t>dechová cvičení, rezonanční cvičení – hlavová, hrudní, propojená </a:t>
            </a:r>
            <a:r>
              <a:rPr lang="cs-CZ" sz="3700" dirty="0" err="1" smtClean="0"/>
              <a:t>etc</a:t>
            </a:r>
            <a:r>
              <a:rPr lang="cs-CZ" sz="3700" dirty="0" smtClean="0"/>
              <a:t>…)</a:t>
            </a:r>
            <a:r>
              <a:rPr lang="cs-CZ" sz="3700" b="1" dirty="0" smtClean="0"/>
              <a:t> </a:t>
            </a:r>
            <a:endParaRPr lang="cs-CZ" sz="3700" dirty="0" smtClean="0"/>
          </a:p>
          <a:p>
            <a:pPr>
              <a:buNone/>
            </a:pPr>
            <a:endParaRPr lang="cs-CZ" sz="4000" b="1" dirty="0" smtClean="0"/>
          </a:p>
          <a:p>
            <a:pPr>
              <a:buNone/>
            </a:pPr>
            <a:r>
              <a:rPr lang="cs-CZ" sz="4200" b="1" dirty="0" smtClean="0"/>
              <a:t>                               - s celkový napětím  (mimovolní techniky)</a:t>
            </a:r>
          </a:p>
          <a:p>
            <a:pPr>
              <a:buNone/>
            </a:pPr>
            <a:r>
              <a:rPr lang="cs-CZ" sz="3400" b="1" i="1" u="sng" dirty="0" smtClean="0"/>
              <a:t>Práce s imaginací </a:t>
            </a:r>
            <a:r>
              <a:rPr lang="cs-CZ" sz="3400" dirty="0" smtClean="0"/>
              <a:t>- „Strom“ </a:t>
            </a:r>
          </a:p>
          <a:p>
            <a:pPr>
              <a:buNone/>
            </a:pPr>
            <a:r>
              <a:rPr lang="cs-CZ" sz="3400" dirty="0" smtClean="0"/>
              <a:t>                                  - „Jsem o hlavu vyšší“</a:t>
            </a:r>
          </a:p>
          <a:p>
            <a:pPr>
              <a:buNone/>
            </a:pPr>
            <a:r>
              <a:rPr lang="cs-CZ" sz="3400" dirty="0" smtClean="0"/>
              <a:t>                                  - „Pistolník – bojovník“</a:t>
            </a:r>
          </a:p>
          <a:p>
            <a:pPr>
              <a:buNone/>
            </a:pPr>
            <a:r>
              <a:rPr lang="cs-CZ" sz="3400" dirty="0" smtClean="0"/>
              <a:t>(cvičení kdy fyzický stoj ovlivňuje psychický postoj, cílem je přirozené narovnání</a:t>
            </a:r>
          </a:p>
          <a:p>
            <a:pPr>
              <a:buNone/>
            </a:pPr>
            <a:r>
              <a:rPr lang="cs-CZ" sz="3400" dirty="0" smtClean="0"/>
              <a:t>člověka dle jeho individuální normy)</a:t>
            </a:r>
          </a:p>
          <a:p>
            <a:pPr>
              <a:buNone/>
            </a:pPr>
            <a:endParaRPr lang="cs-CZ" sz="3400" dirty="0" smtClean="0"/>
          </a:p>
          <a:p>
            <a:pPr>
              <a:buNone/>
            </a:pPr>
            <a:r>
              <a:rPr lang="cs-CZ" sz="3400" b="1" i="1" dirty="0" smtClean="0"/>
              <a:t>Práce s přirozeným pohybem</a:t>
            </a:r>
            <a:r>
              <a:rPr lang="cs-CZ" sz="3400" dirty="0" smtClean="0"/>
              <a:t>  - švih prutem</a:t>
            </a:r>
          </a:p>
          <a:p>
            <a:pPr>
              <a:buNone/>
            </a:pPr>
            <a:r>
              <a:rPr lang="cs-CZ" sz="3400" dirty="0" smtClean="0"/>
              <a:t>                                                        - výpad</a:t>
            </a:r>
          </a:p>
          <a:p>
            <a:pPr>
              <a:buNone/>
            </a:pPr>
            <a:r>
              <a:rPr lang="cs-CZ" sz="3400" dirty="0" smtClean="0"/>
              <a:t>                                                        - střelba lukem</a:t>
            </a:r>
          </a:p>
          <a:p>
            <a:pPr>
              <a:buNone/>
            </a:pPr>
            <a:r>
              <a:rPr lang="cs-CZ" sz="3400" dirty="0" smtClean="0"/>
              <a:t>                                                         - balanční cvičení</a:t>
            </a:r>
          </a:p>
          <a:p>
            <a:pPr>
              <a:buNone/>
            </a:pPr>
            <a:r>
              <a:rPr lang="cs-CZ" sz="3400" dirty="0" smtClean="0"/>
              <a:t>                                                         - </a:t>
            </a:r>
            <a:r>
              <a:rPr lang="cs-CZ" sz="4500" b="1" i="1" u="sng" dirty="0" smtClean="0"/>
              <a:t>Hra na koncovku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(tyto činnosti nelze vykonat bez správného rozložení svalového napětí těla, fyzická činnost</a:t>
            </a:r>
          </a:p>
          <a:p>
            <a:pPr>
              <a:buNone/>
            </a:pPr>
            <a:r>
              <a:rPr lang="cs-CZ" dirty="0" smtClean="0"/>
              <a:t>sama upravuje přirozené napětí těla </a:t>
            </a:r>
            <a:r>
              <a:rPr lang="cs-CZ" dirty="0" smtClean="0"/>
              <a:t>– mimovolně. </a:t>
            </a:r>
            <a:r>
              <a:rPr lang="cs-CZ" dirty="0" smtClean="0"/>
              <a:t>Počáteční usměrnění </a:t>
            </a:r>
            <a:r>
              <a:rPr lang="cs-CZ" dirty="0" smtClean="0"/>
              <a:t>činnosti terapeutem je </a:t>
            </a:r>
            <a:r>
              <a:rPr lang="cs-CZ" dirty="0" smtClean="0"/>
              <a:t>nutné.</a:t>
            </a:r>
            <a:r>
              <a:rPr lang="cs-CZ" dirty="0" smtClean="0"/>
              <a:t>)</a:t>
            </a:r>
            <a:endParaRPr lang="cs-CZ" dirty="0" smtClean="0"/>
          </a:p>
          <a:p>
            <a:pPr marL="514350" indent="-514350">
              <a:buNone/>
            </a:pPr>
            <a:endParaRPr lang="cs-CZ" sz="4000" b="1" dirty="0" smtClean="0"/>
          </a:p>
          <a:p>
            <a:pPr marL="514350" indent="-514350">
              <a:buNone/>
            </a:pPr>
            <a:r>
              <a:rPr lang="cs-CZ" sz="4000" b="1" dirty="0" smtClean="0"/>
              <a:t>2. Psychoterapie + sociální práce </a:t>
            </a:r>
          </a:p>
          <a:p>
            <a:pPr marL="514350" indent="-514350">
              <a:buNone/>
            </a:pPr>
            <a:r>
              <a:rPr lang="cs-CZ" dirty="0" smtClean="0"/>
              <a:t>      - psychické rozpoložení </a:t>
            </a:r>
          </a:p>
          <a:p>
            <a:pPr marL="514350" indent="-514350">
              <a:buNone/>
            </a:pPr>
            <a:r>
              <a:rPr lang="cs-CZ" dirty="0" smtClean="0"/>
              <a:t>      - přirozená hrdost</a:t>
            </a:r>
          </a:p>
          <a:p>
            <a:pPr marL="514350" indent="-514350">
              <a:buNone/>
            </a:pPr>
            <a:r>
              <a:rPr lang="cs-CZ" dirty="0" smtClean="0"/>
              <a:t>      - zvládání napětí v životě  </a:t>
            </a:r>
            <a:r>
              <a:rPr lang="cs-CZ" dirty="0" err="1" smtClean="0"/>
              <a:t>etc</a:t>
            </a:r>
            <a:r>
              <a:rPr lang="cs-CZ" dirty="0" smtClean="0"/>
              <a:t>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4880" t="32440" r="52990" b="9601"/>
          <a:stretch>
            <a:fillRect/>
          </a:stretch>
        </p:blipFill>
        <p:spPr bwMode="auto">
          <a:xfrm>
            <a:off x="107504" y="2420888"/>
            <a:ext cx="27676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B\Desktop\P1080499 - Kop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424"/>
            <a:ext cx="9144000" cy="6768952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78098"/>
          </a:xfrm>
        </p:spPr>
        <p:txBody>
          <a:bodyPr>
            <a:normAutofit/>
          </a:bodyPr>
          <a:lstStyle/>
          <a:p>
            <a:r>
              <a:rPr lang="cs-CZ" sz="3600" dirty="0" smtClean="0"/>
              <a:t>Koncovka jako hudební nástroj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847253"/>
            <a:ext cx="8784976" cy="452596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Archaický jednoduchý hudební nástroj  – rifová, </a:t>
            </a:r>
            <a:r>
              <a:rPr lang="cs-CZ" sz="2400" dirty="0" err="1" smtClean="0"/>
              <a:t>přefuková</a:t>
            </a:r>
            <a:r>
              <a:rPr lang="cs-CZ" sz="2400" dirty="0" smtClean="0"/>
              <a:t> píšťala</a:t>
            </a:r>
          </a:p>
          <a:p>
            <a:r>
              <a:rPr lang="cs-CZ" sz="2400" dirty="0" smtClean="0"/>
              <a:t>Nelze zahrát „falešně“</a:t>
            </a:r>
          </a:p>
          <a:p>
            <a:r>
              <a:rPr lang="cs-CZ" sz="2400" dirty="0" smtClean="0"/>
              <a:t>Přirozeně tvoří melodii a stupnici</a:t>
            </a:r>
          </a:p>
          <a:p>
            <a:r>
              <a:rPr lang="cs-CZ" sz="2400" dirty="0" smtClean="0"/>
              <a:t>Ke hře není potřeba hudební vzdělání ani speciální dovednosti </a:t>
            </a:r>
          </a:p>
          <a:p>
            <a:r>
              <a:rPr lang="cs-CZ" sz="2400" dirty="0" smtClean="0"/>
              <a:t>Není potřeba jemného a koordinovaného pohybu prstů</a:t>
            </a:r>
          </a:p>
          <a:p>
            <a:r>
              <a:rPr lang="cs-CZ" sz="2400" dirty="0" smtClean="0"/>
              <a:t>Intuitivní ovládání nástroje…pohyb jednoho prstu a výdech</a:t>
            </a:r>
          </a:p>
        </p:txBody>
      </p:sp>
      <p:pic>
        <p:nvPicPr>
          <p:cNvPr id="4" name="Obrázek 1"/>
          <p:cNvPicPr>
            <a:picLocks noChangeAspect="1" noChangeArrowheads="1"/>
          </p:cNvPicPr>
          <p:nvPr/>
        </p:nvPicPr>
        <p:blipFill>
          <a:blip r:embed="rId4" cstate="print"/>
          <a:srcRect l="31664" t="23647" r="39243" b="27222"/>
          <a:stretch>
            <a:fillRect/>
          </a:stretch>
        </p:blipFill>
        <p:spPr bwMode="auto">
          <a:xfrm>
            <a:off x="2697058" y="3645024"/>
            <a:ext cx="317108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755576" y="5733256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Otevřený konec    A….a..…</a:t>
            </a:r>
            <a:r>
              <a:rPr lang="cs-CZ" dirty="0" err="1" smtClean="0"/>
              <a:t>e</a:t>
            </a:r>
            <a:r>
              <a:rPr lang="cs-CZ" dirty="0" smtClean="0"/>
              <a:t>.…a…cis..…</a:t>
            </a:r>
            <a:r>
              <a:rPr lang="cs-CZ" dirty="0" err="1" smtClean="0"/>
              <a:t>e</a:t>
            </a:r>
            <a:r>
              <a:rPr lang="cs-CZ" dirty="0" smtClean="0"/>
              <a:t>..…g……a…b…cis…</a:t>
            </a:r>
          </a:p>
          <a:p>
            <a:r>
              <a:rPr lang="cs-CZ" dirty="0" smtClean="0"/>
              <a:t>                                                                                                        lydická stupnice</a:t>
            </a:r>
          </a:p>
          <a:p>
            <a:r>
              <a:rPr lang="cs-CZ" dirty="0" smtClean="0"/>
              <a:t>Zavřený konec          E…cis….g….b….dis...fis...gis………………</a:t>
            </a:r>
          </a:p>
          <a:p>
            <a:endParaRPr lang="cs-CZ" dirty="0"/>
          </a:p>
        </p:txBody>
      </p:sp>
      <p:sp>
        <p:nvSpPr>
          <p:cNvPr id="9" name="Pravá složená závorka 8"/>
          <p:cNvSpPr/>
          <p:nvPr/>
        </p:nvSpPr>
        <p:spPr>
          <a:xfrm>
            <a:off x="6084168" y="5949280"/>
            <a:ext cx="144016" cy="576064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NB\Desktop\P1080499 - Kopie.JPG"/>
          <p:cNvPicPr>
            <a:picLocks noChangeAspect="1" noChangeArrowheads="1"/>
          </p:cNvPicPr>
          <p:nvPr/>
        </p:nvPicPr>
        <p:blipFill>
          <a:blip r:embed="rId7" cstate="print"/>
          <a:srcRect r="48026"/>
          <a:stretch>
            <a:fillRect/>
          </a:stretch>
        </p:blipFill>
        <p:spPr bwMode="auto">
          <a:xfrm>
            <a:off x="-1188640" y="44424"/>
            <a:ext cx="10332640" cy="6768952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507288" cy="11430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Koncovka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6" y="764704"/>
            <a:ext cx="9180512" cy="5688632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None/>
            </a:pPr>
            <a:r>
              <a:rPr lang="cs-CZ" sz="3800" dirty="0" smtClean="0"/>
              <a:t>A/ Pacient není zaměřen na dýchání ale primárně na zvuk (vysoký X nízký, hlasitý X tichý )</a:t>
            </a:r>
          </a:p>
          <a:p>
            <a:pPr marL="514350" indent="-514350">
              <a:buNone/>
            </a:pPr>
            <a:r>
              <a:rPr lang="cs-CZ" sz="3800" dirty="0" smtClean="0"/>
              <a:t>B/ Výška a síla tónu je dána silou výdechu.</a:t>
            </a:r>
          </a:p>
          <a:p>
            <a:pPr marL="514350" indent="-514350">
              <a:buNone/>
            </a:pPr>
            <a:endParaRPr lang="cs-CZ" sz="2800" dirty="0" smtClean="0"/>
          </a:p>
          <a:p>
            <a:pPr marL="514350" indent="-514350">
              <a:buAutoNum type="arabicPeriod"/>
            </a:pPr>
            <a:r>
              <a:rPr lang="cs-CZ" sz="3400" dirty="0" smtClean="0"/>
              <a:t>„Rozhýbání“ břišní stěny pro dýchání</a:t>
            </a:r>
          </a:p>
          <a:p>
            <a:pPr marL="514350" indent="-514350">
              <a:buNone/>
            </a:pPr>
            <a:endParaRPr lang="cs-CZ" sz="3400" dirty="0" smtClean="0"/>
          </a:p>
          <a:p>
            <a:pPr marL="514350" indent="-514350">
              <a:buAutoNum type="arabicPeriod" startAt="2"/>
            </a:pPr>
            <a:r>
              <a:rPr lang="cs-CZ" sz="3400" dirty="0" smtClean="0"/>
              <a:t>Nácvik břišního dýchání - přirozená brániční opora</a:t>
            </a:r>
          </a:p>
          <a:p>
            <a:pPr marL="514350" indent="-514350">
              <a:buNone/>
            </a:pPr>
            <a:endParaRPr lang="cs-CZ" sz="3400" dirty="0" smtClean="0"/>
          </a:p>
          <a:p>
            <a:pPr marL="514350" indent="-514350">
              <a:buAutoNum type="arabicPeriod" startAt="3"/>
            </a:pPr>
            <a:r>
              <a:rPr lang="cs-CZ" sz="3400" dirty="0" smtClean="0"/>
              <a:t>Měkký výdechový začátek</a:t>
            </a:r>
          </a:p>
          <a:p>
            <a:pPr marL="514350" indent="-514350">
              <a:buAutoNum type="arabicPeriod" startAt="3"/>
            </a:pPr>
            <a:endParaRPr lang="cs-CZ" sz="3400" dirty="0" smtClean="0"/>
          </a:p>
          <a:p>
            <a:pPr marL="514350" indent="-514350">
              <a:buAutoNum type="arabicPeriod" startAt="3"/>
            </a:pPr>
            <a:r>
              <a:rPr lang="cs-CZ" sz="3400" dirty="0" smtClean="0"/>
              <a:t>Zlepšení funkce některých svalů zapojených do artikulace</a:t>
            </a:r>
          </a:p>
          <a:p>
            <a:pPr marL="514350" indent="-514350">
              <a:buNone/>
            </a:pPr>
            <a:endParaRPr lang="cs-CZ" sz="3400" dirty="0" smtClean="0"/>
          </a:p>
          <a:p>
            <a:pPr marL="514350" indent="-514350">
              <a:buNone/>
            </a:pPr>
            <a:r>
              <a:rPr lang="cs-CZ" sz="3400" dirty="0" smtClean="0"/>
              <a:t>5.         Přirozená tonizace svalů trupu od centra k periferii - </a:t>
            </a:r>
            <a:r>
              <a:rPr lang="cs-CZ" sz="3400" dirty="0" err="1" smtClean="0"/>
              <a:t>postura</a:t>
            </a:r>
            <a:endParaRPr lang="cs-CZ" sz="3400" dirty="0" smtClean="0"/>
          </a:p>
          <a:p>
            <a:pPr marL="514350" indent="-514350">
              <a:buNone/>
            </a:pPr>
            <a:endParaRPr lang="cs-CZ" sz="3400" dirty="0" smtClean="0"/>
          </a:p>
          <a:p>
            <a:pPr marL="514350" indent="-514350">
              <a:buNone/>
            </a:pPr>
            <a:r>
              <a:rPr lang="cs-CZ" sz="3400" dirty="0" smtClean="0"/>
              <a:t>6.         Nácvik hlasová intonace</a:t>
            </a:r>
          </a:p>
          <a:p>
            <a:pPr marL="514350" indent="-514350">
              <a:buAutoNum type="arabicPeriod" startAt="6"/>
            </a:pPr>
            <a:endParaRPr lang="cs-CZ" sz="3400" dirty="0" smtClean="0"/>
          </a:p>
          <a:p>
            <a:pPr marL="514350" indent="-514350">
              <a:buAutoNum type="arabicPeriod" startAt="7"/>
            </a:pPr>
            <a:r>
              <a:rPr lang="cs-CZ" sz="3400" dirty="0" smtClean="0"/>
              <a:t>Napodobení postižení koordinace a svalového napětí</a:t>
            </a:r>
          </a:p>
          <a:p>
            <a:pPr marL="514350" indent="-514350">
              <a:buNone/>
            </a:pPr>
            <a:endParaRPr lang="cs-CZ" sz="3400" dirty="0" smtClean="0"/>
          </a:p>
          <a:p>
            <a:pPr>
              <a:buNone/>
            </a:pPr>
            <a:r>
              <a:rPr lang="cs-CZ" sz="3400" dirty="0" smtClean="0"/>
              <a:t>     </a:t>
            </a:r>
            <a:r>
              <a:rPr lang="cs-CZ" sz="3400" i="1" dirty="0" smtClean="0"/>
              <a:t>    řízená patologie - napodobení fyziologickým způsobem=koordinací</a:t>
            </a:r>
          </a:p>
          <a:p>
            <a:pPr>
              <a:buNone/>
            </a:pPr>
            <a:r>
              <a:rPr lang="cs-CZ" sz="3400" i="1" dirty="0" smtClean="0"/>
              <a:t>                                       - volní zvládnutí cíleného zhoršení a zlepšení stavu</a:t>
            </a:r>
          </a:p>
          <a:p>
            <a:pPr>
              <a:buNone/>
            </a:pPr>
            <a:r>
              <a:rPr lang="cs-CZ" sz="3400" i="1" dirty="0" smtClean="0"/>
              <a:t>                                       - pochopení principu postižení na dané úrovni…</a:t>
            </a:r>
          </a:p>
          <a:p>
            <a:pPr>
              <a:buNone/>
            </a:pPr>
            <a:r>
              <a:rPr lang="cs-CZ" sz="3400" i="1" dirty="0" smtClean="0"/>
              <a:t>                                       - ztráta strachu z potíží</a:t>
            </a:r>
          </a:p>
          <a:p>
            <a:pPr>
              <a:buNone/>
            </a:pPr>
            <a:r>
              <a:rPr lang="cs-CZ" sz="3400" i="1" dirty="0" smtClean="0"/>
              <a:t>                                       - ovlivnění skutečné patologie</a:t>
            </a:r>
          </a:p>
        </p:txBody>
      </p:sp>
      <p:pic>
        <p:nvPicPr>
          <p:cNvPr id="7" name="chlumecký koncovk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6122979" y="4214192"/>
            <a:ext cx="2985525" cy="2239144"/>
          </a:xfrm>
          <a:prstGeom prst="rect">
            <a:avLst/>
          </a:prstGeom>
        </p:spPr>
      </p:pic>
      <p:pic>
        <p:nvPicPr>
          <p:cNvPr id="8" name="chlumecký 1 dyskoord nádech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5724128" y="1296144"/>
            <a:ext cx="3384376" cy="1857236"/>
          </a:xfrm>
          <a:prstGeom prst="rect">
            <a:avLst/>
          </a:prstGeom>
        </p:spPr>
      </p:pic>
      <p:pic>
        <p:nvPicPr>
          <p:cNvPr id="9" name="chlum volání před zesílené odpov. intenzita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 cstate="print"/>
          <a:stretch>
            <a:fillRect/>
          </a:stretch>
        </p:blipFill>
        <p:spPr>
          <a:xfrm>
            <a:off x="7003504" y="3412232"/>
            <a:ext cx="304800" cy="304800"/>
          </a:xfrm>
          <a:prstGeom prst="rect">
            <a:avLst/>
          </a:prstGeom>
        </p:spPr>
      </p:pic>
      <p:pic>
        <p:nvPicPr>
          <p:cNvPr id="10" name="chlum volání po zesílené.wav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1" cstate="print"/>
          <a:stretch>
            <a:fillRect/>
          </a:stretch>
        </p:blipFill>
        <p:spPr>
          <a:xfrm>
            <a:off x="8011616" y="3429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9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11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B\Desktop\P1080499 - Kop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4768"/>
            <a:ext cx="9157525" cy="686814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/>
              <a:t>Použití koncovky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021288"/>
          </a:xfrm>
        </p:spPr>
        <p:txBody>
          <a:bodyPr>
            <a:normAutofit fontScale="85000" lnSpcReduction="20000"/>
          </a:bodyPr>
          <a:lstStyle/>
          <a:p>
            <a:r>
              <a:rPr lang="cs-CZ" sz="2400" dirty="0" smtClean="0"/>
              <a:t>Vyzkoušení možnosti píšťaly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sz="2400" dirty="0" smtClean="0"/>
              <a:t>Udržení jednoho tónu - střední</a:t>
            </a:r>
          </a:p>
          <a:p>
            <a:pPr>
              <a:buNone/>
            </a:pPr>
            <a:r>
              <a:rPr lang="cs-CZ" sz="2400" dirty="0" smtClean="0"/>
              <a:t>                                               - hluboký, vyšší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sz="2400" dirty="0" smtClean="0"/>
              <a:t>Přechody mezi tóny - odděleně</a:t>
            </a:r>
          </a:p>
          <a:p>
            <a:pPr>
              <a:buNone/>
            </a:pPr>
            <a:r>
              <a:rPr lang="cs-CZ" sz="2400" dirty="0" smtClean="0"/>
              <a:t>                                           - vázaně</a:t>
            </a:r>
          </a:p>
          <a:p>
            <a:r>
              <a:rPr lang="cs-CZ" sz="2400" dirty="0" smtClean="0"/>
              <a:t>Staccato  </a:t>
            </a:r>
            <a:r>
              <a:rPr lang="cs-CZ" sz="2400" dirty="0" smtClean="0"/>
              <a:t>hraní na </a:t>
            </a:r>
            <a:r>
              <a:rPr lang="cs-CZ" sz="2400" dirty="0" err="1" smtClean="0"/>
              <a:t>t</a:t>
            </a:r>
            <a:r>
              <a:rPr lang="cs-CZ" sz="2400" dirty="0" smtClean="0"/>
              <a:t>..</a:t>
            </a:r>
            <a:r>
              <a:rPr lang="cs-CZ" sz="2400" dirty="0" err="1" smtClean="0"/>
              <a:t>t</a:t>
            </a:r>
            <a:r>
              <a:rPr lang="cs-CZ" sz="2400" dirty="0" smtClean="0"/>
              <a:t>..</a:t>
            </a:r>
            <a:r>
              <a:rPr lang="cs-CZ" sz="2400" dirty="0" err="1" smtClean="0"/>
              <a:t>t</a:t>
            </a:r>
            <a:r>
              <a:rPr lang="cs-CZ" sz="2400" dirty="0" smtClean="0"/>
              <a:t>..</a:t>
            </a:r>
            <a:r>
              <a:rPr lang="cs-CZ" sz="2400" dirty="0" err="1" smtClean="0"/>
              <a:t>t</a:t>
            </a:r>
            <a:r>
              <a:rPr lang="cs-CZ" sz="2400" dirty="0" smtClean="0"/>
              <a:t> - na </a:t>
            </a:r>
            <a:r>
              <a:rPr lang="cs-CZ" sz="2400" dirty="0" smtClean="0"/>
              <a:t>jednom </a:t>
            </a:r>
            <a:r>
              <a:rPr lang="cs-CZ" sz="2400" dirty="0" smtClean="0"/>
              <a:t>tónu</a:t>
            </a:r>
          </a:p>
          <a:p>
            <a:pPr>
              <a:buNone/>
            </a:pPr>
            <a:r>
              <a:rPr lang="cs-CZ" sz="2400" dirty="0" smtClean="0"/>
              <a:t>                                                                                                                   </a:t>
            </a:r>
          </a:p>
          <a:p>
            <a:r>
              <a:rPr lang="cs-CZ" sz="2400" dirty="0" smtClean="0"/>
              <a:t>Dlouhý tón zakončený na …</a:t>
            </a:r>
            <a:r>
              <a:rPr lang="cs-CZ" sz="2400" b="1" dirty="0" smtClean="0"/>
              <a:t>t </a:t>
            </a:r>
            <a:r>
              <a:rPr lang="cs-CZ" sz="2400" dirty="0" smtClean="0"/>
              <a:t>- „t“ ve vyšším tónu</a:t>
            </a:r>
          </a:p>
          <a:p>
            <a:pPr>
              <a:buNone/>
            </a:pPr>
            <a:r>
              <a:rPr lang="cs-CZ" sz="2400" dirty="0" smtClean="0"/>
              <a:t>                                                          - „t“ na stejném tónu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sz="2400" dirty="0" smtClean="0"/>
              <a:t>Intonace hlasu s píšťalou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sz="2400" dirty="0" smtClean="0"/>
              <a:t>Nápodoba </a:t>
            </a:r>
            <a:r>
              <a:rPr lang="cs-CZ" sz="2400" dirty="0" err="1" smtClean="0"/>
              <a:t>spasticity</a:t>
            </a:r>
            <a:r>
              <a:rPr lang="cs-CZ" sz="2400" dirty="0" smtClean="0"/>
              <a:t> – neplynulostí - artikulační sv.</a:t>
            </a:r>
          </a:p>
          <a:p>
            <a:pPr>
              <a:buNone/>
            </a:pPr>
            <a:r>
              <a:rPr lang="cs-CZ" sz="2400" dirty="0" smtClean="0"/>
              <a:t>                                                                      - dýchací svaly</a:t>
            </a:r>
          </a:p>
          <a:p>
            <a:pPr>
              <a:buNone/>
            </a:pPr>
            <a:r>
              <a:rPr lang="cs-CZ" sz="2400" dirty="0" smtClean="0"/>
              <a:t>                                                                      - kombinace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sz="2400" dirty="0" smtClean="0"/>
              <a:t>Uvědomění si artikulace – usměrnění výdechové  práce</a:t>
            </a:r>
          </a:p>
          <a:p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B\Desktop\P1080497 - Kop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cs-CZ" sz="8000" b="1" dirty="0" smtClean="0"/>
          </a:p>
          <a:p>
            <a:pPr algn="ctr">
              <a:buNone/>
            </a:pPr>
            <a:r>
              <a:rPr lang="cs-CZ" sz="8000" b="1" dirty="0" smtClean="0"/>
              <a:t>Děkuji </a:t>
            </a:r>
            <a:endParaRPr lang="cs-CZ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Vlastní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</TotalTime>
  <Words>554</Words>
  <Application>Microsoft Office PowerPoint</Application>
  <PresentationFormat>Předvádění na obrazovce (4:3)</PresentationFormat>
  <Paragraphs>113</Paragraphs>
  <Slides>8</Slides>
  <Notes>8</Notes>
  <HiddenSlides>0</HiddenSlides>
  <MMClips>9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sady Office</vt:lpstr>
      <vt:lpstr>Rehabilitation of selected disorders  of voice and speach by playing  the overblown flute</vt:lpstr>
      <vt:lpstr>Snímek 2</vt:lpstr>
      <vt:lpstr>Snímek 3</vt:lpstr>
      <vt:lpstr>Jak pracovat s napětím těla? Jak směřovat svalové napětí od středu k periferii?</vt:lpstr>
      <vt:lpstr>Koncovka jako hudební nástroj</vt:lpstr>
      <vt:lpstr>Koncovka</vt:lpstr>
      <vt:lpstr>Použití koncovky</vt:lpstr>
      <vt:lpstr>Snímek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koncovky</dc:title>
  <dc:creator>NB</dc:creator>
  <cp:lastModifiedBy>NB</cp:lastModifiedBy>
  <cp:revision>21</cp:revision>
  <dcterms:created xsi:type="dcterms:W3CDTF">2013-06-13T14:44:20Z</dcterms:created>
  <dcterms:modified xsi:type="dcterms:W3CDTF">2013-07-04T15:55:36Z</dcterms:modified>
</cp:coreProperties>
</file>